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theme+xml" PartName="/ppt/theme/theme3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  <p:sldMasterId id="214748369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5143500" type="screen16x9"/>
  <p:notesSz cx="6858000" cy="9144000"/>
  <p:embeddedFontLst>
    <p:embeddedFont>
      <p:font typeface="Aharoni" panose="02010803020104030203" pitchFamily="2" charset="-79"/>
      <p:bold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Roboto Slab" pitchFamily="2" charset="0"/>
      <p:regular r:id="rId56"/>
      <p:bold r:id="rId57"/>
    </p:embeddedFont>
    <p:embeddedFont>
      <p:font typeface="Roboto Thin" panose="02000000000000000000" pitchFamily="2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FA9"/>
    <a:srgbClr val="FFFFFF"/>
    <a:srgbClr val="1F4497"/>
    <a:srgbClr val="E5543A"/>
    <a:srgbClr val="FEFFFE"/>
    <a:srgbClr val="EFF1EE"/>
    <a:srgbClr val="3C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2" autoAdjust="0"/>
  </p:normalViewPr>
  <p:slideViewPr>
    <p:cSldViewPr snapToGrid="0">
      <p:cViewPr varScale="1">
        <p:scale>
          <a:sx n="68" d="100"/>
          <a:sy n="68" d="100"/>
        </p:scale>
        <p:origin x="12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2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a1c454a81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2a1c454a81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2a1c454a81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22a1c454a81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2a1c454a81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dirty="0"/>
          </a:p>
        </p:txBody>
      </p:sp>
      <p:sp>
        <p:nvSpPr>
          <p:cNvPr id="401" name="Google Shape;401;g22a1c454a81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5f0eafae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" name="Google Shape;408;g25f0eafae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g25f0eafae9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1430373b3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1430373b3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144c9f5f4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144c9f5f4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2a1c454a81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g22a1c454a81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a1c454a81_0_1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22a1c454a81_0_1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2a1c454a81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g22a1c454a81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2a1c454a81_0_1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22a1c454a81_0_1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g22a1c454a81_0_15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430373b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1430373b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a1c454a81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g22a1c454a81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13c362628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313c3626288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313c3626288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2a1c454a81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22a1c454a81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g22a1c454a81_0_15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2a1c454a81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g22a1c454a81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5f576a68b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g25f576a68b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5f576a68b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25f576a68b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5f576a68b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25f576a68b2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25f576a68b2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80eb248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2680eb248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144c9f5f4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3144c9f5f4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3144c9f5f4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144c9f5f41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3144c9f5f41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300"/>
              <a:buNone/>
            </a:pPr>
            <a:endParaRPr sz="1300"/>
          </a:p>
        </p:txBody>
      </p:sp>
      <p:sp>
        <p:nvSpPr>
          <p:cNvPr id="549" name="Google Shape;549;g3144c9f5f41_1_155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z="1300"/>
              <a:t>28</a:t>
            </a:fld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144c9f5f4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3144c9f5f41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56" name="Google Shape;556;g3144c9f5f41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430373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1430373b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1430373b3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144c9f5f41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3144c9f5f41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g3144c9f5f41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144c9f5f4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3144c9f5f41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g3144c9f5f41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144c9f5f41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144c9f5f41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430373b3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g31430373b3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g31430373b3f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3c36262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3c36262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13c362628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13c362628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1355ae83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1355ae83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3" name="Google Shape;623;g31355ae834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1430373b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1430373b3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a1c454a81_0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2a1c454a81_0_1773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22a1c454a81_0_1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2a1c454a8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2a1c454a81_0_597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22a1c454a81_0_5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2a1c454a81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22a1c454a81_0_576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22a1c454a81_0_5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a1c454a8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2a1c454a81_0_569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2a1c454a81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2a1c454a81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2a1c454a81_0_10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22a1c454a81_0_10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a1c454a81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22a1c454a81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3A71AB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2816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500"/>
              <a:buFont typeface="Roboto"/>
              <a:buNone/>
              <a:defRPr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4"/>
          <p:cNvCxnSpPr/>
          <p:nvPr/>
        </p:nvCxnSpPr>
        <p:spPr>
          <a:xfrm>
            <a:off x="1143000" y="750498"/>
            <a:ext cx="20661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" name="Google Shape;62;p14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80229" y="273546"/>
            <a:ext cx="923092" cy="4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300"/>
              <a:buFont typeface="Roboto"/>
              <a:buNone/>
              <a:defRPr b="1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Char char="•"/>
              <a:defRPr>
                <a:solidFill>
                  <a:srgbClr val="C125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529" y="273844"/>
            <a:ext cx="809823" cy="418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628650" y="978640"/>
            <a:ext cx="2066100" cy="0"/>
          </a:xfrm>
          <a:prstGeom prst="straightConnector1">
            <a:avLst/>
          </a:prstGeom>
          <a:noFill/>
          <a:ln w="57150" cap="flat" cmpd="sng">
            <a:solidFill>
              <a:srgbClr val="3A71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628650" y="263083"/>
            <a:ext cx="375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300"/>
              <a:buFont typeface="Roboto"/>
              <a:buNone/>
            </a:pPr>
            <a:r>
              <a:rPr lang="en" sz="3300" b="1" i="0" u="none" strike="noStrike" cap="none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9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529" y="263083"/>
            <a:ext cx="809823" cy="4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300"/>
              <a:buFont typeface="Arial"/>
              <a:buNone/>
              <a:defRPr b="1">
                <a:solidFill>
                  <a:srgbClr val="3A71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Char char="•"/>
              <a:defRPr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6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529" y="273844"/>
            <a:ext cx="809823" cy="418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6"/>
          <p:cNvCxnSpPr/>
          <p:nvPr/>
        </p:nvCxnSpPr>
        <p:spPr>
          <a:xfrm>
            <a:off x="628650" y="978640"/>
            <a:ext cx="2066100" cy="0"/>
          </a:xfrm>
          <a:prstGeom prst="straightConnector1">
            <a:avLst/>
          </a:prstGeom>
          <a:noFill/>
          <a:ln w="57150" cap="flat" cmpd="sng">
            <a:solidFill>
              <a:srgbClr val="3A71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3A71AB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2816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" name="Google Shape;156;p29"/>
          <p:cNvCxnSpPr/>
          <p:nvPr/>
        </p:nvCxnSpPr>
        <p:spPr>
          <a:xfrm>
            <a:off x="1143000" y="750498"/>
            <a:ext cx="20661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7" name="Google Shape;157;p29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80229" y="273546"/>
            <a:ext cx="923092" cy="4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4"/>
          <p:cNvSpPr txBox="1"/>
          <p:nvPr/>
        </p:nvSpPr>
        <p:spPr>
          <a:xfrm>
            <a:off x="628650" y="263083"/>
            <a:ext cx="375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3A71AB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4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529" y="263083"/>
            <a:ext cx="809823" cy="4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3A71AB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2816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500"/>
              <a:buFont typeface="Roboto"/>
              <a:buNone/>
              <a:defRPr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8" name="Google Shape;228;p40"/>
          <p:cNvCxnSpPr/>
          <p:nvPr/>
        </p:nvCxnSpPr>
        <p:spPr>
          <a:xfrm>
            <a:off x="1143000" y="750498"/>
            <a:ext cx="20661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9" name="Google Shape;229;p40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80229" y="273546"/>
            <a:ext cx="923092" cy="4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300"/>
              <a:buFont typeface="Roboto"/>
              <a:buNone/>
              <a:defRPr b="1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Char char="•"/>
              <a:defRPr>
                <a:solidFill>
                  <a:srgbClr val="C125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41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529" y="273844"/>
            <a:ext cx="809823" cy="418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41"/>
          <p:cNvCxnSpPr/>
          <p:nvPr/>
        </p:nvCxnSpPr>
        <p:spPr>
          <a:xfrm>
            <a:off x="628650" y="978640"/>
            <a:ext cx="2066100" cy="0"/>
          </a:xfrm>
          <a:prstGeom prst="straightConnector1">
            <a:avLst/>
          </a:prstGeom>
          <a:noFill/>
          <a:ln w="57150" cap="flat" cmpd="sng">
            <a:solidFill>
              <a:srgbClr val="3A71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45"/>
          <p:cNvSpPr txBox="1"/>
          <p:nvPr/>
        </p:nvSpPr>
        <p:spPr>
          <a:xfrm>
            <a:off x="628650" y="263083"/>
            <a:ext cx="375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300"/>
              <a:buFont typeface="Roboto"/>
              <a:buNone/>
            </a:pPr>
            <a:r>
              <a:rPr lang="en" sz="3300" b="1" i="0" u="none" strike="noStrike" cap="none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5" descr="A close up of a logo&#10;&#10;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529" y="263083"/>
            <a:ext cx="809823" cy="4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80" name="Google Shape;280;p4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>
              <a:spcBef>
                <a:spcPts val="800"/>
              </a:spcBef>
              <a:spcAft>
                <a:spcPct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400"/>
              </a:spcBef>
              <a:spcAft>
                <a:spcPct val="0"/>
              </a:spcAft>
              <a:buSzPts val="1500"/>
              <a:buChar char="•"/>
              <a:defRPr/>
            </a:lvl3pPr>
            <a:lvl4pPr marL="1828800" lvl="3" indent="-317500">
              <a:spcBef>
                <a:spcPts val="400"/>
              </a:spcBef>
              <a:spcAft>
                <a:spcPct val="0"/>
              </a:spcAft>
              <a:buSzPts val="1400"/>
              <a:buChar char="•"/>
              <a:defRPr/>
            </a:lvl4pPr>
            <a:lvl5pPr marL="2286000" lvl="4" indent="-317500">
              <a:spcBef>
                <a:spcPts val="400"/>
              </a:spcBef>
              <a:spcAft>
                <a:spcPct val="0"/>
              </a:spcAft>
              <a:buSzPts val="1400"/>
              <a:buChar char="•"/>
              <a:defRPr/>
            </a:lvl5pPr>
            <a:lvl6pPr marL="2743200" lvl="5" indent="-317500">
              <a:spcBef>
                <a:spcPts val="400"/>
              </a:spcBef>
              <a:spcAft>
                <a:spcPct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ct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ct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ct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 ?><Relationships xmlns="http://schemas.openxmlformats.org/package/2006/relationships"><Relationship Id="rId3" Target="https://www.ilrc.org/red-cards" TargetMode="External" Type="http://schemas.openxmlformats.org/officeDocument/2006/relationships/hyperlink"/><Relationship Id="rId2" Target="../notesSlides/notesSlide10.xml" Type="http://schemas.openxmlformats.org/officeDocument/2006/relationships/notesSlide"/><Relationship Id="rId1" Target="../slideLayouts/slideLayout37.xml" Type="http://schemas.openxmlformats.org/officeDocument/2006/relationships/slideLayout"/><Relationship Id="rId5" Target="../media/image8.jpeg" Type="http://schemas.openxmlformats.org/officeDocument/2006/relationships/image"/><Relationship Id="rId4" Target="https://www.ilrc.org/sites/default/files/resources/red_cards-how_to-culture_strike_illustrated_0.pdf" TargetMode="External" Type="http://schemas.openxmlformats.org/officeDocument/2006/relationships/hyperlink"/></Relationships>
</file>

<file path=ppt/slides/_rels/slide11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3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ocator.ice.gov/odls/#/searc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liniclegal.org/epif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mc.org/sites/default/files/Programs___Services/Programs_for_Adults/center-family-navigation-community-health-promotion/1-Family-Preparedness-Plan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masslegalservices.org/content/family-preparedness-packets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miracoalition.org/wp-content/uploads/2022/10/Massachusetts-Safe-to-Use-Benefits-October-2022.pdf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orm.ago.state.ma.us/ago_eforms/forms/piac_ecomplaint.act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www.massbbo.org/s/complaint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lrf.org/en/home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immigrationadvocates.org/legaldirectory/" TargetMode="External"/><Relationship Id="rId5" Type="http://schemas.openxmlformats.org/officeDocument/2006/relationships/hyperlink" Target="https://masslrf.org/en/programs/view/boston_immig_clinic" TargetMode="External"/><Relationship Id="rId4" Type="http://schemas.openxmlformats.org/officeDocument/2006/relationships/hyperlink" Target="https://www.justice.gov/eoir/file/ProBonoMA/downloa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7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530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>
            <a:spLocks noGrp="1"/>
          </p:cNvSpPr>
          <p:nvPr>
            <p:ph type="ctrTitle"/>
          </p:nvPr>
        </p:nvSpPr>
        <p:spPr>
          <a:xfrm>
            <a:off x="1060550" y="371050"/>
            <a:ext cx="61104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Roboto"/>
              <a:buNone/>
            </a:pPr>
            <a:r>
              <a:rPr lang="es" sz="3600" b="1" i="0" u="none" strike="noStrike">
                <a:latin typeface="Roboto"/>
              </a:rPr>
              <a:t>Conozca sus derechos</a:t>
            </a:r>
            <a:endParaRPr sz="3600" b="1"/>
          </a:p>
        </p:txBody>
      </p:sp>
      <p:sp>
        <p:nvSpPr>
          <p:cNvPr id="305" name="Google Shape;305;p52"/>
          <p:cNvSpPr txBox="1"/>
          <p:nvPr/>
        </p:nvSpPr>
        <p:spPr>
          <a:xfrm>
            <a:off x="1060550" y="2571753"/>
            <a:ext cx="6730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2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>
            <a:spLocks noGrp="1"/>
          </p:cNvSpPr>
          <p:nvPr>
            <p:ph type="title"/>
          </p:nvPr>
        </p:nvSpPr>
        <p:spPr>
          <a:xfrm>
            <a:off x="471488" y="325753"/>
            <a:ext cx="4468812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Tx/>
              <a:buFont typeface="Roboto"/>
              <a:buNone/>
            </a:pPr>
            <a:r>
              <a:rPr lang="es" sz="3000" b="1" i="0" u="none" strike="noStrike" dirty="0">
                <a:latin typeface="Roboto"/>
              </a:rPr>
              <a:t>Tarjeta de Derechos</a:t>
            </a:r>
            <a:endParaRPr dirty="0"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171242" y="1230695"/>
            <a:ext cx="4869600" cy="401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400"/>
              <a:buNone/>
            </a:pPr>
            <a:r>
              <a:rPr lang="es" sz="2400" b="0" i="0" u="sng" strike="noStrike" dirty="0">
                <a:solidFill>
                  <a:srgbClr val="0563C1"/>
                </a:solidFill>
                <a:latin typeface="Roboto"/>
                <a:hlinkClick r:id="rId3"/>
              </a:rPr>
              <a:t>https://www.ilrc.org/red-cards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400"/>
              <a:buNone/>
            </a:pPr>
            <a:r>
              <a:rPr lang="es" sz="2400" b="0" i="0" u="sng" strike="noStrike" dirty="0">
                <a:solidFill>
                  <a:srgbClr val="0563C1"/>
                </a:solidFill>
                <a:latin typeface="Roboto"/>
                <a:hlinkClick r:id="rId4"/>
              </a:rPr>
              <a:t>Infografía multilingüe sobre el uso de la Tarjeta de Derechos</a:t>
            </a:r>
            <a:r>
              <a:rPr lang="es" sz="2400" b="0" i="0" u="none" strike="noStrike" dirty="0">
                <a:latin typeface="Roboto"/>
              </a:rPr>
              <a:t>  </a:t>
            </a:r>
            <a:endParaRPr dirty="0"/>
          </a:p>
          <a:p>
            <a:pPr marL="177800" lvl="0" indent="-1651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200"/>
              <a:buChar char="•"/>
            </a:pPr>
            <a:r>
              <a:rPr lang="es" sz="2200" b="0" i="0" u="none" strike="noStrike" dirty="0">
                <a:latin typeface="Roboto"/>
              </a:rPr>
              <a:t>Hacer valer el derecho a guardar silencio puede ser muy difícil.</a:t>
            </a:r>
            <a:endParaRPr sz="1900" dirty="0"/>
          </a:p>
          <a:p>
            <a:pPr marL="177800" lvl="0" indent="-1651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200"/>
              <a:buChar char="•"/>
            </a:pPr>
            <a:r>
              <a:rPr lang="es" sz="2200" b="0" i="0" u="none" strike="noStrike" dirty="0">
                <a:latin typeface="Roboto"/>
              </a:rPr>
              <a:t>Es útil que las personas lleven en la cartera una tarjeta de derechos que puedan sacar y entregar a los agentes de inmigración o a la policía. </a:t>
            </a:r>
            <a:endParaRPr sz="1900" dirty="0"/>
          </a:p>
        </p:txBody>
      </p:sp>
      <p:pic>
        <p:nvPicPr>
          <p:cNvPr id="398" name="Google Shape;39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4420" y="2322847"/>
            <a:ext cx="3731516" cy="235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2"/>
          <p:cNvSpPr txBox="1">
            <a:spLocks noGrp="1"/>
          </p:cNvSpPr>
          <p:nvPr>
            <p:ph type="title"/>
          </p:nvPr>
        </p:nvSpPr>
        <p:spPr>
          <a:xfrm>
            <a:off x="628649" y="224735"/>
            <a:ext cx="6831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 dirty="0">
                <a:latin typeface="Roboto"/>
              </a:rPr>
              <a:t>Si los servicios de inmigración llegan a su casa...</a:t>
            </a:r>
            <a:endParaRPr dirty="0"/>
          </a:p>
        </p:txBody>
      </p:sp>
      <p:sp>
        <p:nvSpPr>
          <p:cNvPr id="404" name="Google Shape;404;p62"/>
          <p:cNvSpPr txBox="1">
            <a:spLocks noGrp="1"/>
          </p:cNvSpPr>
          <p:nvPr>
            <p:ph type="body" idx="1"/>
          </p:nvPr>
        </p:nvSpPr>
        <p:spPr>
          <a:xfrm>
            <a:off x="222830" y="1043824"/>
            <a:ext cx="6456420" cy="474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7471" algn="l" rtl="0"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Tx/>
              <a:buChar char="•"/>
            </a:pPr>
            <a:r>
              <a:rPr lang="es" sz="1700" b="1" i="0" u="none" strike="noStrike" dirty="0">
                <a:latin typeface="Roboto"/>
              </a:rPr>
              <a:t>No </a:t>
            </a:r>
            <a:r>
              <a:rPr lang="es" sz="1800" b="1" i="0" u="none" strike="noStrike" dirty="0">
                <a:latin typeface="Roboto"/>
              </a:rPr>
              <a:t>abra la puerta inmediatamente</a:t>
            </a:r>
            <a:r>
              <a:rPr lang="es" sz="1800" b="0" i="0" u="none" strike="noStrike" dirty="0">
                <a:latin typeface="Roboto"/>
              </a:rPr>
              <a:t>:  </a:t>
            </a:r>
            <a:endParaRPr sz="1800" dirty="0"/>
          </a:p>
          <a:p>
            <a:pPr marL="177800" lvl="0" indent="-187471" algn="l" rtl="0"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Tx/>
              <a:buChar char="•"/>
            </a:pP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Legalmente, no tiene que abrir la puerta a menos que el agente le entregue una orden firmada por un juez.</a:t>
            </a:r>
            <a:endParaRPr sz="1700" dirty="0"/>
          </a:p>
          <a:p>
            <a:pPr marL="177800" lvl="0" indent="-187471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Tx/>
              <a:buChar char="•"/>
            </a:pP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Pida a los agentes que se identifiquen (agencia, nombre, DNI) </a:t>
            </a:r>
            <a:endParaRPr sz="1700" dirty="0"/>
          </a:p>
          <a:p>
            <a:pPr marL="177800" lvl="0" indent="-187471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Tx/>
              <a:buChar char="•"/>
            </a:pP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Pregunte si tienen una </a:t>
            </a:r>
            <a:r>
              <a:rPr lang="es" sz="1700" b="1" i="0" u="none" strike="noStrike" dirty="0">
                <a:solidFill>
                  <a:srgbClr val="C00000"/>
                </a:solidFill>
                <a:latin typeface="Roboto"/>
              </a:rPr>
              <a:t>orden</a:t>
            </a: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 firmada por un juez</a:t>
            </a:r>
            <a:endParaRPr sz="1700" dirty="0">
              <a:solidFill>
                <a:schemeClr val="dk1"/>
              </a:solidFill>
            </a:endParaRPr>
          </a:p>
          <a:p>
            <a:pPr marL="177800" lvl="0" indent="-187471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Tx/>
              <a:buChar char="•"/>
            </a:pP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Deslice la tarjeta "Conozca sus Derechos" por debajo de la puerta </a:t>
            </a:r>
            <a:endParaRPr sz="1700" dirty="0"/>
          </a:p>
          <a:p>
            <a:pPr marL="177800" lvl="0" indent="-187471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Tx/>
              <a:buChar char="•"/>
            </a:pP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Tiene derecho a guardar silencio y a un abogado. Si decide invocarlo, diga a los agentes: "Solicito mi derecho a guardar silencio y a un abogado".</a:t>
            </a:r>
            <a:endParaRPr sz="1700" dirty="0"/>
          </a:p>
          <a:p>
            <a:pPr marL="177800" lvl="0" indent="-187471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Tx/>
              <a:buChar char="•"/>
            </a:pPr>
            <a:r>
              <a:rPr lang="es" sz="1700" b="0" i="0" u="none" strike="noStrike" dirty="0">
                <a:solidFill>
                  <a:srgbClr val="000000"/>
                </a:solidFill>
                <a:latin typeface="Roboto"/>
              </a:rPr>
              <a:t>Llame a un amigo o familiar que sea ciudadano estadounidense o a un abogado</a:t>
            </a:r>
            <a:endParaRPr sz="1700" dirty="0"/>
          </a:p>
          <a:p>
            <a:pPr marL="177800" lvl="0" indent="-508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Tx/>
              <a:buNone/>
            </a:pPr>
            <a:endParaRPr dirty="0"/>
          </a:p>
        </p:txBody>
      </p:sp>
      <p:pic>
        <p:nvPicPr>
          <p:cNvPr id="405" name="Google Shape;40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4018" y="1470085"/>
            <a:ext cx="2157152" cy="343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>
            <a:spLocks noGrp="1"/>
          </p:cNvSpPr>
          <p:nvPr>
            <p:ph type="title"/>
          </p:nvPr>
        </p:nvSpPr>
        <p:spPr>
          <a:xfrm>
            <a:off x="457200" y="358150"/>
            <a:ext cx="7132500" cy="50370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75" rIns="68575" spcFirstLastPara="1" tIns="34275" wrap="square">
            <a:noAutofit/>
          </a:bodyPr>
          <a:lstStyle/>
          <a:p>
            <a:pPr algn="l" indent="0" lvl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b="1" i="0" lang="es" strike="noStrike" sz="3000" u="none">
                <a:latin typeface="Roboto"/>
              </a:rPr>
              <a:t>¿Cuándo pueden entrar las Fuerzas del Orden en mi domicilio?</a:t>
            </a:r>
            <a:endParaRPr/>
          </a:p>
        </p:txBody>
      </p:sp>
      <p:pic>
        <p:nvPicPr>
          <p:cNvPr id="412" name="Google Shape;412;p63"/>
          <p:cNvPicPr preferRelativeResize="0"/>
          <p:nvPr/>
        </p:nvPicPr>
        <p:blipFill>
          <a:blip r:embed="rId3">
            <a:alphaModFix/>
          </a:blip>
          <a:srcRect t="179"/>
          <a:stretch>
            <a:fillRect/>
          </a:stretch>
        </p:blipFill>
        <p:spPr>
          <a:xfrm>
            <a:off x="812463" y="1195700"/>
            <a:ext cx="7519075" cy="36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D50EC9-D8F5-565B-E064-BBFFCF0B1124}"/>
              </a:ext>
            </a:extLst>
          </p:cNvPr>
          <p:cNvSpPr txBox="1"/>
          <p:nvPr/>
        </p:nvSpPr>
        <p:spPr>
          <a:xfrm>
            <a:off x="812462" y="1781492"/>
            <a:ext cx="4488308" cy="261610"/>
          </a:xfrm>
          <a:prstGeom prst="rect">
            <a:avLst/>
          </a:prstGeom>
          <a:solidFill>
            <a:srgbClr val="EFF1E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rtl="0"/>
            <a:r>
              <a:rPr b="0" dirty="0" i="0" lang="es" strike="noStrike" sz="1700" u="none">
                <a:solidFill>
                  <a:srgbClr val="3C3F3C"/>
                </a:solidFill>
                <a:latin typeface="Aharoni"/>
                <a:cs typeface="Aharoni"/>
              </a:rPr>
              <a:t>Cuando se trata de una orden de registro que tenga:</a:t>
            </a:r>
            <a:endParaRPr altLang="en-US" dirty="0" lang="zh-CN" sz="1700">
              <a:solidFill>
                <a:srgbClr val="3C3F3C"/>
              </a:solidFill>
              <a:latin charset="-79" panose="02010803020104030203" pitchFamily="2" typeface="Aharoni"/>
              <a:cs charset="-79" panose="02010803020104030203" pitchFamily="2" typeface="Aharon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13CB09-E7CB-26AA-5F42-F4A105E7C780}"/>
              </a:ext>
            </a:extLst>
          </p:cNvPr>
          <p:cNvSpPr txBox="1"/>
          <p:nvPr/>
        </p:nvSpPr>
        <p:spPr>
          <a:xfrm>
            <a:off x="2479100" y="2376952"/>
            <a:ext cx="1336629" cy="334641"/>
          </a:xfrm>
          <a:prstGeom prst="rect">
            <a:avLst/>
          </a:prstGeom>
          <a:solidFill>
            <a:srgbClr val="EFF1E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rtl="0"/>
            <a:r>
              <a:rPr b="0" i="0" lang="es" strike="noStrike" sz="1700" u="none">
                <a:solidFill>
                  <a:srgbClr val="3C3F3C"/>
                </a:solidFill>
                <a:latin typeface="Aharoni"/>
                <a:cs typeface="Aharoni"/>
              </a:rPr>
              <a:t>su nombre</a:t>
            </a:r>
            <a:endParaRPr altLang="en-US" lang="zh-CN" sz="1700">
              <a:solidFill>
                <a:srgbClr val="3C3F3C"/>
              </a:solidFill>
              <a:latin charset="-79" panose="02010803020104030203" pitchFamily="2" typeface="Aharoni"/>
              <a:cs charset="-79" panose="02010803020104030203" pitchFamily="2" typeface="Aharon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0DD3BB-0DB6-68E3-D382-4957A01F19FC}"/>
              </a:ext>
            </a:extLst>
          </p:cNvPr>
          <p:cNvSpPr txBox="1"/>
          <p:nvPr/>
        </p:nvSpPr>
        <p:spPr>
          <a:xfrm>
            <a:off x="2479100" y="2977116"/>
            <a:ext cx="1336629" cy="334641"/>
          </a:xfrm>
          <a:prstGeom prst="rect">
            <a:avLst/>
          </a:prstGeom>
          <a:solidFill>
            <a:srgbClr val="EFF1E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algn="ctr" rtl="0"/>
            <a:r>
              <a:rPr b="0" i="0" lang="es" strike="noStrike" sz="1700" u="none">
                <a:solidFill>
                  <a:srgbClr val="3C3F3C"/>
                </a:solidFill>
                <a:latin typeface="Aharoni"/>
                <a:cs typeface="Aharoni"/>
              </a:rPr>
              <a:t>Y</a:t>
            </a:r>
            <a:endParaRPr altLang="en-US" lang="zh-CN" sz="1700">
              <a:solidFill>
                <a:srgbClr val="3C3F3C"/>
              </a:solidFill>
              <a:latin charset="-79" panose="02010803020104030203" pitchFamily="2" typeface="Aharoni"/>
              <a:cs charset="-79" panose="02010803020104030203" pitchFamily="2" typeface="Aharon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534BDE-D05D-1FB9-F03E-EC3059D96B59}"/>
              </a:ext>
            </a:extLst>
          </p:cNvPr>
          <p:cNvSpPr txBox="1"/>
          <p:nvPr/>
        </p:nvSpPr>
        <p:spPr>
          <a:xfrm>
            <a:off x="2076307" y="3577280"/>
            <a:ext cx="2056276" cy="334641"/>
          </a:xfrm>
          <a:prstGeom prst="rect">
            <a:avLst/>
          </a:prstGeom>
          <a:solidFill>
            <a:srgbClr val="EFF1E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algn="ctr" rtl="0"/>
            <a:r>
              <a:rPr b="0" i="0" lang="es" strike="noStrike" sz="1700" u="none">
                <a:solidFill>
                  <a:srgbClr val="3C3F3C"/>
                </a:solidFill>
                <a:latin typeface="Aharoni"/>
                <a:cs typeface="Aharoni"/>
              </a:rPr>
              <a:t>la firma de un juez</a:t>
            </a:r>
            <a:endParaRPr altLang="en-US" lang="zh-CN" sz="1700">
              <a:solidFill>
                <a:srgbClr val="3C3F3C"/>
              </a:solidFill>
              <a:latin charset="-79" panose="02010803020104030203" pitchFamily="2" typeface="Aharoni"/>
              <a:cs charset="-79" panose="02010803020104030203" pitchFamily="2" typeface="Aharon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4A01A1-8FBB-6F20-8462-19C33AF6F827}"/>
              </a:ext>
            </a:extLst>
          </p:cNvPr>
          <p:cNvSpPr txBox="1"/>
          <p:nvPr/>
        </p:nvSpPr>
        <p:spPr>
          <a:xfrm>
            <a:off x="6194543" y="4356772"/>
            <a:ext cx="1485041" cy="334641"/>
          </a:xfrm>
          <a:prstGeom prst="rect">
            <a:avLst/>
          </a:prstGeom>
          <a:solidFill>
            <a:srgbClr val="FEFFF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algn="ctr" rtl="0"/>
            <a:r>
              <a:rPr b="0" dirty="0" i="0" lang="es" strike="noStrike" sz="1700" u="none">
                <a:solidFill>
                  <a:srgbClr val="3C3F3C"/>
                </a:solidFill>
                <a:latin typeface="Arial"/>
                <a:cs typeface="Arial"/>
              </a:rPr>
              <a:t>El Juez</a:t>
            </a:r>
            <a:endParaRPr altLang="en-US" dirty="0" lang="zh-CN" sz="1700">
              <a:solidFill>
                <a:srgbClr val="3C3F3C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CDD9CE-B474-AB66-1FE3-1E415AC6A91E}"/>
              </a:ext>
            </a:extLst>
          </p:cNvPr>
          <p:cNvSpPr txBox="1"/>
          <p:nvPr/>
        </p:nvSpPr>
        <p:spPr>
          <a:xfrm>
            <a:off x="6118409" y="1767960"/>
            <a:ext cx="1396172" cy="334641"/>
          </a:xfrm>
          <a:prstGeom prst="rect">
            <a:avLst/>
          </a:prstGeom>
          <a:solidFill>
            <a:srgbClr val="FEFFF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algn="ctr" rtl="0"/>
            <a:r>
              <a:rPr b="0" i="0" lang="es" strike="noStrike" sz="1700" u="none">
                <a:solidFill>
                  <a:srgbClr val="3C3F3C"/>
                </a:solidFill>
                <a:latin typeface="Arial"/>
                <a:cs typeface="Arial"/>
              </a:rPr>
              <a:t>su nombre</a:t>
            </a:r>
            <a:endParaRPr altLang="en-US" lang="zh-CN" sz="1700">
              <a:solidFill>
                <a:srgbClr val="3C3F3C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0C037B-C0A8-5B81-7906-13E21346303A}"/>
              </a:ext>
            </a:extLst>
          </p:cNvPr>
          <p:cNvSpPr txBox="1"/>
          <p:nvPr/>
        </p:nvSpPr>
        <p:spPr>
          <a:xfrm>
            <a:off x="5699022" y="1433319"/>
            <a:ext cx="2338073" cy="334641"/>
          </a:xfrm>
          <a:prstGeom prst="rect">
            <a:avLst/>
          </a:prstGeom>
          <a:solidFill>
            <a:srgbClr val="FEFFFE"/>
          </a:solidFill>
        </p:spPr>
        <p:txBody>
          <a:bodyPr anchor="ctr" anchorCtr="0" bIns="0" lIns="36000" rIns="36000" rtlCol="0" tIns="0" wrap="square">
            <a:noAutofit/>
          </a:bodyPr>
          <a:lstStyle/>
          <a:p>
            <a:pPr algn="ctr" rtl="0"/>
            <a:r>
              <a:rPr b="0" dirty="0" i="0" lang="es" strike="noStrike" sz="2000" u="none">
                <a:solidFill>
                  <a:srgbClr val="E5543A"/>
                </a:solidFill>
                <a:latin typeface="Aharoni"/>
                <a:cs typeface="Aharoni"/>
              </a:rPr>
              <a:t>Orden de Registro</a:t>
            </a:r>
            <a:endParaRPr altLang="en-US" dirty="0" lang="zh-CN" sz="2000">
              <a:solidFill>
                <a:srgbClr val="E5543A"/>
              </a:solidFill>
              <a:latin charset="0" pitchFamily="34" typeface="Arial"/>
              <a:cs charset="0" pitchFamily="34" typeface="Arial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>
            <a:spLocks noGrp="1"/>
          </p:cNvSpPr>
          <p:nvPr>
            <p:ph type="title"/>
          </p:nvPr>
        </p:nvSpPr>
        <p:spPr>
          <a:xfrm>
            <a:off x="628650" y="434325"/>
            <a:ext cx="5856600" cy="516000"/>
          </a:xfrm>
          <a:prstGeom prst="rect">
            <a:avLst/>
          </a:prstGeom>
        </p:spPr>
        <p:txBody>
          <a:bodyPr anchor="ctr" anchorCtr="0" bIns="34275" lIns="68575" rIns="68575" spcFirstLastPara="1" tIns="34275" wrap="square">
            <a:noAutofit/>
          </a:bodyPr>
          <a:lstStyle/>
          <a:p>
            <a:pPr algn="l" indent="0" lvl="0" marL="0" rtl="0">
              <a:spcBef>
                <a:spcPct val="0"/>
              </a:spcBef>
              <a:spcAft>
                <a:spcPct val="0"/>
              </a:spcAft>
              <a:buNone/>
            </a:pPr>
            <a:r>
              <a:rPr b="1" i="0" lang="es" strike="noStrike" sz="3300" u="none">
                <a:latin typeface="Roboto"/>
              </a:rPr>
              <a:t>Órdenes</a:t>
            </a:r>
            <a:endParaRPr/>
          </a:p>
        </p:txBody>
      </p:sp>
      <p:sp>
        <p:nvSpPr>
          <p:cNvPr id="418" name="Google Shape;418;p64"/>
          <p:cNvSpPr txBox="1">
            <a:spLocks noGrp="1"/>
          </p:cNvSpPr>
          <p:nvPr>
            <p:ph idx="1" type="body"/>
          </p:nvPr>
        </p:nvSpPr>
        <p:spPr>
          <a:xfrm>
            <a:off x="1076225" y="950325"/>
            <a:ext cx="3051275" cy="516000"/>
          </a:xfrm>
          <a:prstGeom prst="rect">
            <a:avLst/>
          </a:prstGeom>
        </p:spPr>
        <p:txBody>
          <a:bodyPr anchor="ctr" anchorCtr="0" bIns="34275" lIns="68575" rIns="68575" spcFirstLastPara="1" tIns="34275" wrap="square">
            <a:noAutofit/>
          </a:bodyPr>
          <a:lstStyle/>
          <a:p>
            <a:pPr algn="ctr" indent="0" lvl="0" marL="88900" rtl="0">
              <a:spcBef>
                <a:spcPts val="800"/>
              </a:spcBef>
              <a:spcAft>
                <a:spcPct val="0"/>
              </a:spcAft>
              <a:buNone/>
            </a:pPr>
            <a:r>
              <a:rPr b="0" i="0" lang="es" strike="noStrike" sz="1000" u="none">
                <a:latin typeface="Roboto"/>
              </a:rPr>
              <a:t>Ejemplo de una orden firmada por un juez </a:t>
            </a:r>
            <a:endParaRPr sz="1050"/>
          </a:p>
        </p:txBody>
      </p:sp>
      <p:pic>
        <p:nvPicPr>
          <p:cNvPr id="419" name="Google Shape;419;p64"/>
          <p:cNvPicPr preferRelativeResize="0"/>
          <p:nvPr/>
        </p:nvPicPr>
        <p:blipFill>
          <a:blip r:embed="rId3">
            <a:alphaModFix/>
          </a:blip>
          <a:srcRect t="53"/>
          <a:stretch>
            <a:fillRect/>
          </a:stretch>
        </p:blipFill>
        <p:spPr>
          <a:xfrm>
            <a:off x="1076225" y="1419300"/>
            <a:ext cx="6732351" cy="37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18;p64">
            <a:extLst>
              <a:ext uri="{FF2B5EF4-FFF2-40B4-BE49-F238E27FC236}">
                <a16:creationId xmlns:a16="http://schemas.microsoft.com/office/drawing/2014/main" id="{6E3C7529-F4C5-12A4-BC8A-48CC4A73CBBD}"/>
              </a:ext>
            </a:extLst>
          </p:cNvPr>
          <p:cNvSpPr txBox="1"/>
          <p:nvPr/>
        </p:nvSpPr>
        <p:spPr>
          <a:xfrm>
            <a:off x="4487525" y="950325"/>
            <a:ext cx="3321051" cy="516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75" rIns="68575" spcFirstLastPara="1" tIns="3427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algn="l" indent="-361950" lvl="0" marL="457200" marR="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Font typeface="Arial"/>
              <a:buChar char="•"/>
              <a:defRPr b="0" cap="none" i="0" strike="noStrike" sz="2100" u="none">
                <a:solidFill>
                  <a:srgbClr val="C125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algn="l" indent="-342900" lvl="1" marL="914400" marR="0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23850" lvl="2" marL="1371600" marR="0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b="0" cap="none" i="0" strike="noStrike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17500" lvl="4" marL="2286000" marR="0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17500" lvl="5" marL="2743200" marR="0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17500" lvl="6" marL="3200400" marR="0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17500" lvl="7" marL="3657600" marR="0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17500" lvl="8" marL="4114800" marR="0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indent="-31750" marL="31750" rtl="0">
              <a:buFont typeface="Arial"/>
              <a:buNone/>
            </a:pPr>
            <a:r>
              <a:rPr b="0" dirty="0" i="0" lang="es" strike="noStrike" sz="1000" u="none">
                <a:latin typeface="Roboto"/>
              </a:rPr>
              <a:t>Ejemplo de orden de inmigración: no da permiso a los servicios de inmigración para entrar en el domicilio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475615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300" b="1" i="0" u="none" strike="noStrike" dirty="0">
                <a:latin typeface="Roboto"/>
              </a:rPr>
              <a:t>Licencias de conducir</a:t>
            </a:r>
            <a:endParaRPr dirty="0"/>
          </a:p>
        </p:txBody>
      </p:sp>
      <p:sp>
        <p:nvSpPr>
          <p:cNvPr id="425" name="Google Shape;425;p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ct val="0"/>
              </a:spcAft>
              <a:buNone/>
            </a:pPr>
            <a:r>
              <a:rPr lang="es" sz="2100" b="0" i="0" u="none" strike="noStrike" dirty="0">
                <a:latin typeface="Roboto"/>
              </a:rPr>
              <a:t>USTED DEBE: conducir únicamente con una licencia de conducir completa, no con un permiso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ct val="0"/>
              </a:spcAft>
              <a:buNone/>
            </a:pPr>
            <a:r>
              <a:rPr lang="es" sz="2100" b="0" i="0" u="none" strike="noStrike" dirty="0">
                <a:latin typeface="Roboto"/>
              </a:rPr>
              <a:t>PARA CONDUCIR con un permiso, debe viajar en el automóvil alguien que:</a:t>
            </a:r>
            <a:endParaRPr dirty="0"/>
          </a:p>
          <a:p>
            <a:pPr marL="914400" lvl="0" indent="-361950" algn="l" rtl="0">
              <a:spcBef>
                <a:spcPts val="800"/>
              </a:spcBef>
              <a:spcAft>
                <a:spcPct val="0"/>
              </a:spcAft>
              <a:buSzPts val="2100"/>
              <a:buAutoNum type="arabicParenR"/>
            </a:pPr>
            <a:r>
              <a:rPr lang="es" sz="2100" b="0" i="0" u="none" strike="noStrike" dirty="0">
                <a:latin typeface="Roboto"/>
              </a:rPr>
              <a:t>Haya estado conduciendo durante 1 año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ct val="0"/>
              </a:spcAft>
              <a:buNone/>
            </a:pPr>
            <a:r>
              <a:rPr lang="es" sz="2100" b="0" i="0" u="none" strike="noStrike" dirty="0">
                <a:latin typeface="Roboto"/>
              </a:rPr>
              <a:t>	2)	Tenga más de 21 años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ct val="0"/>
              </a:spcAft>
              <a:buNone/>
            </a:pPr>
            <a:r>
              <a:rPr lang="es" sz="2100" b="0" i="0" u="none" strike="noStrike" dirty="0">
                <a:latin typeface="Roboto"/>
              </a:rPr>
              <a:t>	3)	Esté sentado junto al conductor</a:t>
            </a:r>
            <a:endParaRPr dirty="0"/>
          </a:p>
        </p:txBody>
      </p:sp>
    </p:spTree>
  </p:cSld>
  <p:clrMapOvr>
    <a:masterClrMapping/>
  </p:clrMapOvr>
  <p:transition/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"/>
          <p:cNvSpPr txBox="1">
            <a:spLocks noGrp="1"/>
          </p:cNvSpPr>
          <p:nvPr>
            <p:ph type="title"/>
          </p:nvPr>
        </p:nvSpPr>
        <p:spPr>
          <a:xfrm>
            <a:off x="594775" y="17626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75" rIns="68575" spcFirstLastPara="1" tIns="34275" wrap="square">
            <a:noAutofit/>
          </a:bodyPr>
          <a:lstStyle/>
          <a:p>
            <a:pPr algn="l" indent="0" lvl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b="1" dirty="0" i="0" lang="es" strike="noStrike" sz="3000" u="none">
                <a:latin typeface="Roboto"/>
              </a:rPr>
              <a:t>Si le detienen mientras conduce...</a:t>
            </a:r>
            <a:endParaRPr dirty="0" sz="3000">
              <a:solidFill>
                <a:schemeClr val="dk1"/>
              </a:solidFill>
            </a:endParaRPr>
          </a:p>
        </p:txBody>
      </p:sp>
      <p:sp>
        <p:nvSpPr>
          <p:cNvPr id="431" name="Google Shape;431;p66"/>
          <p:cNvSpPr txBox="1">
            <a:spLocks noGrp="1"/>
          </p:cNvSpPr>
          <p:nvPr>
            <p:ph idx="10" type="dt"/>
          </p:nvPr>
        </p:nvSpPr>
        <p:spPr>
          <a:xfrm>
            <a:off x="471488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75" rIns="68575" spcFirstLastPara="1" tIns="3427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b="0" i="0" lang="es" strike="noStrike" sz="11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12/4/20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6"/>
          <p:cNvSpPr txBox="1">
            <a:spLocks noGrp="1"/>
          </p:cNvSpPr>
          <p:nvPr>
            <p:ph idx="11" type="ftr"/>
          </p:nvPr>
        </p:nvSpPr>
        <p:spPr>
          <a:xfrm>
            <a:off x="2271713" y="3575447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75" rIns="68575" spcFirstLastPara="1" tIns="3427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b="0" i="0" lang="es" strike="noStrike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www.miracoalition.org</a:t>
            </a:r>
            <a:endParaRPr/>
          </a:p>
        </p:txBody>
      </p:sp>
      <p:sp>
        <p:nvSpPr>
          <p:cNvPr id="433" name="Google Shape;433;p66"/>
          <p:cNvSpPr txBox="1">
            <a:spLocks noGrp="1"/>
          </p:cNvSpPr>
          <p:nvPr>
            <p:ph idx="1" type="body"/>
          </p:nvPr>
        </p:nvSpPr>
        <p:spPr>
          <a:xfrm>
            <a:off x="404275" y="978299"/>
            <a:ext cx="6761725" cy="3557100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75" rIns="68575" spcFirstLastPara="1" tIns="3427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b="1" dirty="0" i="0" lang="es" strike="noStrike" sz="2000" u="none">
                <a:latin typeface="Roboto"/>
              </a:rPr>
              <a:t>¡Si vive en Massachusetts, puede obtener el permiso de conducir independientemente de su estatus migratorio!</a:t>
            </a:r>
            <a:endParaRPr b="1" dirty="0" sz="2000"/>
          </a:p>
          <a:p>
            <a:pPr algn="l" indent="0" lvl="0" marL="0" rtl="0">
              <a:spcBef>
                <a:spcPct val="0"/>
              </a:spcBef>
              <a:spcAft>
                <a:spcPct val="0"/>
              </a:spcAft>
              <a:buNone/>
            </a:pPr>
            <a:endParaRPr dirty="0" sz="1200"/>
          </a:p>
          <a:p>
            <a:pPr algn="l" indent="-177800" lvl="0" marL="177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000"/>
              <a:buChar char="•"/>
            </a:pPr>
            <a:r>
              <a:rPr b="0" dirty="0" i="0" lang="es" strike="noStrike" sz="2000" u="none">
                <a:latin typeface="Roboto"/>
              </a:rPr>
              <a:t>Quédese en el automóvil. Ponga las manos en el volante para que el agente pueda verlas. </a:t>
            </a:r>
            <a:endParaRPr dirty="0" sz="2000"/>
          </a:p>
          <a:p>
            <a:pPr algn="l" indent="-177800" lvl="0" marL="177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000"/>
              <a:buChar char="•"/>
            </a:pPr>
            <a:r>
              <a:rPr b="0" dirty="0" i="0" lang="es" strike="noStrike" sz="2000" u="none">
                <a:latin typeface="Roboto"/>
              </a:rPr>
              <a:t>No es necesario que responda a ninguna pregunta, pero el conductor debe facilitar su nombre y dirección. Muestre su tarjeta KYR.</a:t>
            </a:r>
            <a:endParaRPr dirty="0" sz="2000"/>
          </a:p>
          <a:p>
            <a:pPr algn="l" indent="-177800" lvl="0" marL="177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000"/>
              <a:buChar char="•"/>
            </a:pPr>
            <a:r>
              <a:rPr b="0" dirty="0" i="0" lang="es" strike="noStrike" sz="2000" u="none">
                <a:latin typeface="Roboto"/>
              </a:rPr>
              <a:t>La policía puede registrar su automóvil si tiene motivos justificados para creer que ha estado implicado en un delito</a:t>
            </a:r>
            <a:endParaRPr dirty="0" sz="2400"/>
          </a:p>
          <a:p>
            <a:pPr algn="l" indent="-177800" lvl="1" marL="520700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</a:pPr>
            <a:r>
              <a:rPr b="1" dirty="0" i="0" lang="es" strike="noStrike" u="none">
                <a:latin typeface="Calibri"/>
              </a:rPr>
              <a:t>INDIQUE CLARAMENTE QUE NO AUTORIZA EL REGISTRO</a:t>
            </a:r>
            <a:endParaRPr dirty="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000"/>
              <a:buChar char="•"/>
            </a:pPr>
            <a:r>
              <a:rPr b="1" dirty="0" i="0" lang="es" strike="noStrike" sz="2000" u="none">
                <a:latin typeface="Roboto"/>
              </a:rPr>
              <a:t>No facilite documentos falsos</a:t>
            </a:r>
            <a:endParaRPr dirty="0" sz="2400"/>
          </a:p>
        </p:txBody>
      </p:sp>
      <p:pic>
        <p:nvPicPr>
          <p:cNvPr id="434" name="Google Shape;434;p66"/>
          <p:cNvPicPr preferRelativeResize="0"/>
          <p:nvPr/>
        </p:nvPicPr>
        <p:blipFill>
          <a:blip r:embed="rId3">
            <a:alphaModFix/>
          </a:blip>
          <a:srcRect l="37" r="22"/>
          <a:stretch>
            <a:fillRect/>
          </a:stretch>
        </p:blipFill>
        <p:spPr>
          <a:xfrm>
            <a:off x="7166000" y="2156122"/>
            <a:ext cx="1849600" cy="16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228600" y="145433"/>
            <a:ext cx="8915400" cy="857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75" rIns="68575" spcFirstLastPara="1" tIns="34275" wrap="square">
            <a:noAutofit/>
          </a:bodyPr>
          <a:lstStyle/>
          <a:p>
            <a:pPr algn="l" indent="0" lvl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b="1" dirty="0" i="0" lang="es" strike="noStrike" sz="3000" u="none">
                <a:latin typeface="Roboto"/>
              </a:rPr>
              <a:t>Si Inmigración o la Policía le detienen </a:t>
            </a:r>
            <a:br>
              <a:rPr b="1" dirty="0" i="0" lang="es" strike="noStrike" sz="3000" u="none">
                <a:latin typeface="Roboto"/>
              </a:rPr>
            </a:br>
            <a:r>
              <a:rPr b="1" dirty="0" i="0" lang="es" strike="noStrike" sz="3000" u="none">
                <a:latin typeface="Roboto"/>
              </a:rPr>
              <a:t>en público...</a:t>
            </a:r>
            <a:endParaRPr dirty="0"/>
          </a:p>
        </p:txBody>
      </p:sp>
      <p:sp>
        <p:nvSpPr>
          <p:cNvPr id="440" name="Google Shape;440;p67"/>
          <p:cNvSpPr txBox="1">
            <a:spLocks noGrp="1"/>
          </p:cNvSpPr>
          <p:nvPr>
            <p:ph idx="1" type="body"/>
          </p:nvPr>
        </p:nvSpPr>
        <p:spPr>
          <a:xfrm>
            <a:off x="185813" y="1352400"/>
            <a:ext cx="7280700" cy="3791100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75" rIns="68575" spcFirstLastPara="1" tIns="34275" wrap="square">
            <a:noAutofit/>
          </a:bodyPr>
          <a:lstStyle/>
          <a:p>
            <a:pPr algn="l" indent="-177800" lvl="0" marL="177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1800"/>
              <a:buChar char="•"/>
            </a:pPr>
            <a:r>
              <a:rPr b="0" dirty="0" i="0" lang="es" strike="noStrike" sz="1600" u="none">
                <a:latin typeface="Roboto"/>
              </a:rPr>
              <a:t>Mantenga la calma - ¡No corra ni se resista al arresto!</a:t>
            </a:r>
            <a:endParaRPr dirty="0" sz="200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1800"/>
              <a:buChar char="•"/>
            </a:pPr>
            <a:r>
              <a:rPr b="0" dirty="0" i="0" lang="es" strike="noStrike" sz="1600" u="none">
                <a:latin typeface="Roboto"/>
              </a:rPr>
              <a:t>Pregunte si está bajo arresto o puede marcharse. </a:t>
            </a:r>
            <a:endParaRPr dirty="0" sz="200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1800"/>
              <a:buChar char="•"/>
            </a:pPr>
            <a:r>
              <a:rPr b="1" dirty="0" i="0" lang="es" strike="noStrike" sz="1600" u="none">
                <a:latin typeface="Roboto"/>
              </a:rPr>
              <a:t>Permanezca en silencio y manifieste que desea hablar con un abogado. </a:t>
            </a:r>
            <a:endParaRPr b="1" dirty="0" sz="200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1800"/>
              <a:buChar char="•"/>
            </a:pPr>
            <a:r>
              <a:rPr b="0" dirty="0" i="0" lang="es" strike="noStrike" sz="1600" u="none">
                <a:latin typeface="Roboto"/>
              </a:rPr>
              <a:t>Tiene derecho a que no le tomen las huellas dactilares a menos que le arresten.</a:t>
            </a:r>
            <a:endParaRPr dirty="0" sz="200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1800"/>
              <a:buChar char="•"/>
            </a:pPr>
            <a:r>
              <a:rPr b="0" dirty="0" i="0" lang="es" strike="noStrike" sz="1600" u="none">
                <a:latin typeface="Roboto"/>
              </a:rPr>
              <a:t>La policía puede registrarle si tiene una sospecha razonable de que está armado y es peligroso. </a:t>
            </a:r>
            <a:endParaRPr dirty="0" sz="200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1800"/>
              <a:buChar char="•"/>
            </a:pPr>
            <a:r>
              <a:rPr b="0" dirty="0" i="0" lang="es" strike="noStrike" sz="1600" u="none">
                <a:latin typeface="Roboto"/>
              </a:rPr>
              <a:t>Si tiene documentos de inmigración válidos y es mayor de 18 años, la ley le obliga a portarlos en todo momento. </a:t>
            </a:r>
            <a:endParaRPr dirty="0" sz="1600"/>
          </a:p>
          <a:p>
            <a:pPr algn="l" indent="-177800" lvl="0" marL="177800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ts val="1800"/>
              <a:buChar char="•"/>
            </a:pPr>
            <a:r>
              <a:rPr b="0" dirty="0" i="0" lang="es" strike="noStrike" sz="1600" u="none">
                <a:latin typeface="Roboto"/>
              </a:rPr>
              <a:t>Tiene derecho a un abogado. Pida llamar a un abogado.</a:t>
            </a:r>
            <a:endParaRPr dirty="0" sz="1600"/>
          </a:p>
          <a:p>
            <a:pPr algn="ctr" indent="0" lvl="1" marL="342900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b="1" dirty="0" i="0" lang="es" strike="noStrike" sz="2000" u="none">
                <a:latin typeface="Calibri"/>
              </a:rPr>
              <a:t>¡No proporcione nunca documentos falsos!</a:t>
            </a:r>
            <a:endParaRPr dirty="0" sz="1600"/>
          </a:p>
        </p:txBody>
      </p:sp>
      <p:pic>
        <p:nvPicPr>
          <p:cNvPr id="441" name="Google Shape;441;p67"/>
          <p:cNvPicPr preferRelativeResize="0"/>
          <p:nvPr/>
        </p:nvPicPr>
        <p:blipFill>
          <a:blip r:embed="rId3">
            <a:alphaModFix/>
          </a:blip>
          <a:srcRect b="64" r="15" t="74"/>
          <a:stretch>
            <a:fillRect/>
          </a:stretch>
        </p:blipFill>
        <p:spPr>
          <a:xfrm>
            <a:off x="7608016" y="1366225"/>
            <a:ext cx="1350171" cy="150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 txBox="1">
            <a:spLocks noGrp="1"/>
          </p:cNvSpPr>
          <p:nvPr>
            <p:ph type="title"/>
          </p:nvPr>
        </p:nvSpPr>
        <p:spPr>
          <a:xfrm>
            <a:off x="596542" y="380828"/>
            <a:ext cx="4155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 dirty="0">
                <a:latin typeface="Roboto"/>
              </a:rPr>
              <a:t>Cómo estar preparado</a:t>
            </a:r>
            <a:endParaRPr dirty="0"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628650" y="1081926"/>
            <a:ext cx="7886700" cy="3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solidFill>
                  <a:srgbClr val="000000"/>
                </a:solidFill>
                <a:latin typeface="Roboto"/>
              </a:rPr>
              <a:t>Conozca sus derechos en caso de que un agente le haga preguntas o acuda a su domicilio.</a:t>
            </a:r>
            <a:endParaRPr dirty="0">
              <a:solidFill>
                <a:schemeClr val="dk1"/>
              </a:solidFill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solidFill>
                  <a:srgbClr val="000000"/>
                </a:solidFill>
                <a:latin typeface="Roboto"/>
              </a:rPr>
              <a:t>Memorice los números de teléfono de sus familiares y/o de un abogado/organización en la que confíe. </a:t>
            </a:r>
            <a:r>
              <a:rPr lang="es" sz="2000" b="1" i="0" u="none" strike="noStrike" dirty="0">
                <a:solidFill>
                  <a:srgbClr val="000000"/>
                </a:solidFill>
                <a:latin typeface="Roboto"/>
              </a:rPr>
              <a:t>¡Es posible que solo pueda hacer una llamada telefónica mientras esté detenido!</a:t>
            </a:r>
            <a:endParaRPr dirty="0">
              <a:solidFill>
                <a:schemeClr val="dk1"/>
              </a:solidFill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solidFill>
                  <a:srgbClr val="000000"/>
                </a:solidFill>
                <a:latin typeface="Roboto"/>
              </a:rPr>
              <a:t>Piense en un ciudadano estadounidense o en alguien con estatus migratorio en quien confíe y que pueda pagar la fianza si un juez de inmigración se la concede.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"/>
          <p:cNvSpPr txBox="1">
            <a:spLocks noGrp="1"/>
          </p:cNvSpPr>
          <p:nvPr>
            <p:ph type="title"/>
          </p:nvPr>
        </p:nvSpPr>
        <p:spPr>
          <a:xfrm>
            <a:off x="576210" y="92341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>
                <a:latin typeface="Roboto"/>
              </a:rPr>
              <a:t>Arresto y detención</a:t>
            </a:r>
            <a:endParaRPr sz="3000">
              <a:solidFill>
                <a:srgbClr val="7B9899"/>
              </a:solidFill>
            </a:endParaRPr>
          </a:p>
        </p:txBody>
      </p:sp>
      <p:sp>
        <p:nvSpPr>
          <p:cNvPr id="454" name="Google Shape;454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es" sz="11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12/8/20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es" sz="9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www.miracoalition.org</a:t>
            </a:r>
            <a:endParaRPr/>
          </a:p>
        </p:txBody>
      </p:sp>
      <p:sp>
        <p:nvSpPr>
          <p:cNvPr id="456" name="Google Shape;456;p69"/>
          <p:cNvSpPr txBox="1">
            <a:spLocks noGrp="1"/>
          </p:cNvSpPr>
          <p:nvPr>
            <p:ph type="body" idx="1"/>
          </p:nvPr>
        </p:nvSpPr>
        <p:spPr>
          <a:xfrm>
            <a:off x="1369219" y="1145381"/>
            <a:ext cx="637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381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None/>
            </a:pPr>
            <a:endParaRPr/>
          </a:p>
        </p:txBody>
      </p:sp>
      <p:sp>
        <p:nvSpPr>
          <p:cNvPr id="457" name="Google Shape;457;p69"/>
          <p:cNvSpPr/>
          <p:nvPr/>
        </p:nvSpPr>
        <p:spPr>
          <a:xfrm>
            <a:off x="337575" y="1085750"/>
            <a:ext cx="62295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es arrestado o detenido, </a:t>
            </a:r>
            <a:r>
              <a:rPr lang="es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Firme cualquier cosa o acepte la "salida voluntaria" sin la orientación de un abogado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Confíe en que los agentes de inmigración le proporcionen información sobre sus derechos; pida datos a un abogado.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Usted tiene derecho a: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Permanecer en silencio</a:t>
            </a: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Llamar a un abogado o a un familiar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Recibir la visita de un abogado durante la detención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Ponerse en contacto con su consulado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000" y="2358847"/>
            <a:ext cx="2921000" cy="177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9"/>
          <p:cNvSpPr txBox="1"/>
          <p:nvPr/>
        </p:nvSpPr>
        <p:spPr>
          <a:xfrm>
            <a:off x="869950" y="4094533"/>
            <a:ext cx="7404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utilizar el </a:t>
            </a:r>
            <a:r>
              <a:rPr lang="es" sz="2100" b="1" i="0" u="sng" strike="noStrik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localizador de detenidos en línea</a:t>
            </a:r>
            <a:r>
              <a:rPr lang="es" sz="21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encontrar a alguien que haya sido detenido por inmigración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0"/>
          <p:cNvSpPr txBox="1">
            <a:spLocks noGrp="1"/>
          </p:cNvSpPr>
          <p:nvPr>
            <p:ph type="title"/>
          </p:nvPr>
        </p:nvSpPr>
        <p:spPr>
          <a:xfrm>
            <a:off x="628650" y="434325"/>
            <a:ext cx="619080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300" b="1" i="0" u="none" strike="noStrike">
                <a:latin typeface="Roboto"/>
              </a:rPr>
              <a:t>Libertad bajo fianza</a:t>
            </a:r>
            <a:endParaRPr/>
          </a:p>
        </p:txBody>
      </p:sp>
      <p:sp>
        <p:nvSpPr>
          <p:cNvPr id="465" name="Google Shape;465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4088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92100" algn="l" rtl="0">
              <a:spcBef>
                <a:spcPts val="400"/>
              </a:spcBef>
              <a:spcAft>
                <a:spcPct val="0"/>
              </a:spcAft>
              <a:buSzPts val="2000"/>
              <a:buFont typeface="Roboto"/>
              <a:buChar char="•"/>
            </a:pPr>
            <a:r>
              <a:rPr lang="es" sz="2000" b="0" i="0" u="none" strike="noStrike" dirty="0">
                <a:latin typeface="Roboto"/>
              </a:rPr>
              <a:t>Los servicios de inmigración pueden optar por internar en centros de detención a las personas que intentan deportar</a:t>
            </a:r>
            <a:endParaRPr sz="2000" dirty="0"/>
          </a:p>
          <a:p>
            <a:pPr marL="342900" lvl="0" indent="-292100" algn="l" rtl="0">
              <a:spcBef>
                <a:spcPts val="400"/>
              </a:spcBef>
              <a:spcAft>
                <a:spcPct val="0"/>
              </a:spcAft>
              <a:buSzPts val="2000"/>
              <a:buChar char="•"/>
            </a:pPr>
            <a:r>
              <a:rPr lang="es" sz="2000" b="0" i="0" u="none" strike="noStrike" dirty="0">
                <a:latin typeface="Roboto"/>
              </a:rPr>
              <a:t>Si son detenidos, la mayoría de los individuos pueden solicitar la libertad bajo </a:t>
            </a:r>
            <a:r>
              <a:rPr lang="es" sz="2000" b="1" i="0" u="none" strike="noStrike" dirty="0">
                <a:latin typeface="Roboto"/>
              </a:rPr>
              <a:t>fianza</a:t>
            </a:r>
            <a:r>
              <a:rPr lang="es" sz="2000" b="0" i="0" u="none" strike="noStrike" dirty="0">
                <a:latin typeface="Roboto"/>
              </a:rPr>
              <a:t> mientras su caso está pendiente.</a:t>
            </a:r>
            <a:endParaRPr sz="2000" dirty="0"/>
          </a:p>
          <a:p>
            <a:pPr marL="685800" lvl="1" indent="-292100" algn="l" rtl="0">
              <a:spcBef>
                <a:spcPts val="400"/>
              </a:spcBef>
              <a:spcAft>
                <a:spcPct val="0"/>
              </a:spcAft>
              <a:buSzPts val="2000"/>
              <a:buChar char="•"/>
            </a:pPr>
            <a:r>
              <a:rPr lang="es" sz="2000" b="1" i="0" u="none" strike="noStrike" dirty="0">
                <a:latin typeface="Calibri"/>
              </a:rPr>
              <a:t>Puede solicitar al juez de inmigración que revise la decisión sobre la fianza</a:t>
            </a:r>
            <a:endParaRPr sz="2000" b="1" dirty="0"/>
          </a:p>
          <a:p>
            <a:pPr marL="685800" lvl="1" indent="-292100" algn="l" rtl="0">
              <a:spcBef>
                <a:spcPts val="400"/>
              </a:spcBef>
              <a:spcAft>
                <a:spcPct val="0"/>
              </a:spcAft>
              <a:buSzPts val="2000"/>
              <a:buChar char="•"/>
            </a:pPr>
            <a:r>
              <a:rPr lang="es" sz="2000" b="1" i="0" u="none" strike="noStrike" dirty="0">
                <a:latin typeface="Calibri"/>
              </a:rPr>
              <a:t>Esto permite mostrar fuertes lazos familiares y comunitarios</a:t>
            </a:r>
            <a:endParaRPr sz="2000" b="1" dirty="0"/>
          </a:p>
          <a:p>
            <a:pPr marL="685800" lvl="1" indent="-292100" algn="l" rtl="0">
              <a:spcBef>
                <a:spcPts val="400"/>
              </a:spcBef>
              <a:spcAft>
                <a:spcPct val="0"/>
              </a:spcAft>
              <a:buSzPts val="2000"/>
              <a:buChar char="•"/>
            </a:pPr>
            <a:r>
              <a:rPr lang="es" sz="2000" b="1" i="0" u="none" strike="noStrike" dirty="0">
                <a:latin typeface="Calibri"/>
              </a:rPr>
              <a:t>Solo alguien que sea ciudadano estadounidense o tenga estatus legal de inmigrante debe ir a inmigración a pagar la fianza</a:t>
            </a:r>
            <a:endParaRPr sz="20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>
            <a:spLocks noGrp="1"/>
          </p:cNvSpPr>
          <p:nvPr>
            <p:ph type="title"/>
          </p:nvPr>
        </p:nvSpPr>
        <p:spPr>
          <a:xfrm>
            <a:off x="531912" y="286716"/>
            <a:ext cx="78867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19A"/>
              </a:buClr>
              <a:buSzPts val="3300"/>
              <a:buFont typeface="Poppins"/>
              <a:buNone/>
            </a:pPr>
            <a:r>
              <a:rPr lang="es" sz="3300" b="1" i="0" u="none" strike="noStrike">
                <a:solidFill>
                  <a:srgbClr val="C12530"/>
                </a:solidFill>
                <a:latin typeface="Roboto"/>
              </a:rPr>
              <a:t>Conozca sus derechos:</a:t>
            </a:r>
            <a:endParaRPr b="1">
              <a:solidFill>
                <a:srgbClr val="C125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53"/>
          <p:cNvSpPr txBox="1">
            <a:spLocks noGrp="1"/>
          </p:cNvSpPr>
          <p:nvPr>
            <p:ph type="body" idx="1"/>
          </p:nvPr>
        </p:nvSpPr>
        <p:spPr>
          <a:xfrm>
            <a:off x="320175" y="976725"/>
            <a:ext cx="4846200" cy="41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rgbClr val="1F419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u="none" strike="noStrike" dirty="0">
                <a:solidFill>
                  <a:srgbClr val="3A71AB"/>
                </a:solidFill>
                <a:latin typeface="Calibri"/>
                <a:ea typeface="Calibri"/>
                <a:cs typeface="Calibri"/>
                <a:sym typeface="Calibri"/>
              </a:rPr>
              <a:t>Programas:</a:t>
            </a:r>
            <a:endParaRPr b="1" dirty="0">
              <a:solidFill>
                <a:srgbClr val="3A71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79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1800"/>
              <a:buFont typeface="Calibri"/>
              <a:buChar char="○"/>
            </a:pPr>
            <a:r>
              <a:rPr lang="es" sz="1800" b="1" i="0" u="none" strike="noStrike" dirty="0">
                <a:solidFill>
                  <a:srgbClr val="3A71AB"/>
                </a:solidFill>
                <a:latin typeface="Calibri"/>
              </a:rPr>
              <a:t>Defensa de derechos y organización</a:t>
            </a:r>
            <a:endParaRPr b="1" dirty="0">
              <a:solidFill>
                <a:srgbClr val="3A71AB"/>
              </a:solidFill>
            </a:endParaRPr>
          </a:p>
          <a:p>
            <a:pPr marL="685800" lvl="1" indent="-279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1800"/>
              <a:buChar char="○"/>
            </a:pPr>
            <a:r>
              <a:rPr lang="es" sz="1800" b="1" i="0" u="none" strike="noStrike" dirty="0">
                <a:solidFill>
                  <a:srgbClr val="3A71AB"/>
                </a:solidFill>
                <a:latin typeface="Calibri"/>
              </a:rPr>
              <a:t>Ayuda para solicitar la nacionalidad </a:t>
            </a:r>
            <a:endParaRPr b="1" dirty="0">
              <a:solidFill>
                <a:srgbClr val="3A71AB"/>
              </a:solidFill>
            </a:endParaRPr>
          </a:p>
          <a:p>
            <a:pPr marL="685800" lvl="1" indent="-279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1800"/>
              <a:buChar char="○"/>
            </a:pPr>
            <a:r>
              <a:rPr lang="es" sz="1800" b="1" i="0" u="none" strike="noStrike" dirty="0">
                <a:solidFill>
                  <a:srgbClr val="3A71AB"/>
                </a:solidFill>
                <a:latin typeface="Calibri"/>
              </a:rPr>
              <a:t>Compromiso cívico</a:t>
            </a:r>
            <a:endParaRPr b="1" dirty="0">
              <a:solidFill>
                <a:srgbClr val="3A71A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dirty="0">
              <a:solidFill>
                <a:srgbClr val="3A71AB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Nuestra visión</a:t>
            </a:r>
            <a:r>
              <a:rPr lang="es" sz="1800" b="0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es una Mancomunidad -y una nación- en la que </a:t>
            </a:r>
            <a:r>
              <a:rPr lang="es" sz="1800" b="0" i="1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s" sz="1800" b="0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puedan prosperar, independientemente de su origen o de cómo hayan llegado aquí, y en la que </a:t>
            </a:r>
            <a:r>
              <a:rPr lang="es" sz="1800" b="0" i="1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s" sz="1800" b="0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puedan participar de forma plena en la vida social, económica y cívica de su comunidad.</a:t>
            </a:r>
            <a:endParaRPr sz="1800" dirty="0">
              <a:solidFill>
                <a:srgbClr val="C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2" name="Google Shape;312;p53" descr="bet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083" y="1212226"/>
            <a:ext cx="3673368" cy="27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>
            <a:spLocks noGrp="1"/>
          </p:cNvSpPr>
          <p:nvPr>
            <p:ph type="ctrTitle"/>
          </p:nvPr>
        </p:nvSpPr>
        <p:spPr>
          <a:xfrm>
            <a:off x="989185" y="19365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Font typeface="Roboto"/>
              <a:buNone/>
            </a:pPr>
            <a:r>
              <a:rPr lang="es" sz="4500" b="0" i="0" u="none" strike="noStrike">
                <a:latin typeface="Roboto"/>
              </a:rPr>
              <a:t>Conozca sus Derechos: Preparación familiar</a:t>
            </a:r>
            <a:endParaRPr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2"/>
          <p:cNvSpPr txBox="1">
            <a:spLocks noGrp="1"/>
          </p:cNvSpPr>
          <p:nvPr>
            <p:ph type="title"/>
          </p:nvPr>
        </p:nvSpPr>
        <p:spPr>
          <a:xfrm>
            <a:off x="576210" y="92341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 dirty="0">
                <a:latin typeface="Roboto"/>
              </a:rPr>
              <a:t>Patria potestad</a:t>
            </a:r>
            <a:endParaRPr sz="3000" dirty="0">
              <a:solidFill>
                <a:srgbClr val="7B9899"/>
              </a:solidFill>
            </a:endParaRPr>
          </a:p>
        </p:txBody>
      </p:sp>
      <p:sp>
        <p:nvSpPr>
          <p:cNvPr id="478" name="Google Shape;478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es" sz="11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12/8/20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es" sz="9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www.miracoalition.org</a:t>
            </a:r>
            <a:endParaRPr/>
          </a:p>
        </p:txBody>
      </p:sp>
      <p:sp>
        <p:nvSpPr>
          <p:cNvPr id="480" name="Google Shape;480;p72"/>
          <p:cNvSpPr txBox="1">
            <a:spLocks noGrp="1"/>
          </p:cNvSpPr>
          <p:nvPr>
            <p:ph type="body" idx="1"/>
          </p:nvPr>
        </p:nvSpPr>
        <p:spPr>
          <a:xfrm>
            <a:off x="1369219" y="1145381"/>
            <a:ext cx="637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381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None/>
            </a:pPr>
            <a:endParaRPr/>
          </a:p>
        </p:txBody>
      </p:sp>
      <p:sp>
        <p:nvSpPr>
          <p:cNvPr id="481" name="Google Shape;481;p72"/>
          <p:cNvSpPr/>
          <p:nvPr/>
        </p:nvSpPr>
        <p:spPr>
          <a:xfrm>
            <a:off x="337575" y="1085744"/>
            <a:ext cx="67578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 derecho a tomar decisiones sobre sus hijos independientemente de su estatus migratorio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6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es obligatorio que proporcione información sobre sus hijos, pero puede que desee comunicárselo a inmigración si usted es el cuidador principal.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 derecho a organizar los cuidados del niño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solicitar una llamada telefónica en el momento de la detención y preguntar de qué manera podrá ponerse en contacto con sus hijos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sus hijos están en el sistema de acogimiento familiar, tiene derecho a participar en los procedimientos de protección de menores desde el momento de la detención y después de la deportación, a menos que se le haya retirado la patria potestad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detención y deportación no constituyen abandono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800" y="1854200"/>
            <a:ext cx="2014538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3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6105600" cy="516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75" rIns="68575" spcFirstLastPara="1" tIns="34275" wrap="square">
            <a:noAutofit/>
          </a:bodyPr>
          <a:lstStyle/>
          <a:p>
            <a:pPr algn="l" indent="0" lvl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Tx/>
              <a:buFont typeface="Roboto"/>
              <a:buNone/>
            </a:pPr>
            <a:r>
              <a:rPr b="1" i="0" lang="es" strike="noStrike" sz="3300" u="none">
                <a:latin typeface="Roboto"/>
              </a:rPr>
              <a:t>Preparación familiar</a:t>
            </a:r>
            <a:endParaRPr/>
          </a:p>
        </p:txBody>
      </p:sp>
      <p:pic>
        <p:nvPicPr>
          <p:cNvPr id="488" name="Google Shape;488;p73"/>
          <p:cNvPicPr preferRelativeResize="0">
            <a:picLocks noGrp="1"/>
          </p:cNvPicPr>
          <p:nvPr>
            <p:ph idx="1" type="body"/>
          </p:nvPr>
        </p:nvPicPr>
        <p:blipFill>
          <a:blip r:embed="rId3">
            <a:alphaModFix/>
          </a:blip>
          <a:srcRect b="38" l="74" r="39" t="59"/>
          <a:stretch>
            <a:fillRect/>
          </a:stretch>
        </p:blipFill>
        <p:spPr>
          <a:xfrm rot="-1246842">
            <a:off x="2061116" y="1321768"/>
            <a:ext cx="1970169" cy="249998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49020"/>
              </a:srgbClr>
            </a:outerShdw>
          </a:effectLst>
        </p:spPr>
      </p:pic>
      <p:pic>
        <p:nvPicPr>
          <p:cNvPr id="489" name="Google Shape;489;p73"/>
          <p:cNvPicPr preferRelativeResize="0"/>
          <p:nvPr/>
        </p:nvPicPr>
        <p:blipFill>
          <a:blip r:embed="rId4">
            <a:alphaModFix/>
          </a:blip>
          <a:srcRect b="28" l="50" r="72" t="28"/>
          <a:stretch>
            <a:fillRect/>
          </a:stretch>
        </p:blipFill>
        <p:spPr>
          <a:xfrm>
            <a:off x="3843619" y="1117650"/>
            <a:ext cx="2054456" cy="2646149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4900"/>
              </a:srgbClr>
            </a:outerShdw>
          </a:effectLst>
        </p:spPr>
      </p:pic>
      <p:pic>
        <p:nvPicPr>
          <p:cNvPr id="490" name="Google Shape;490;p73"/>
          <p:cNvPicPr preferRelativeResize="0"/>
          <p:nvPr/>
        </p:nvPicPr>
        <p:blipFill>
          <a:blip r:embed="rId5">
            <a:alphaModFix/>
          </a:blip>
          <a:srcRect b="28" l="50" r="72" t="28"/>
          <a:stretch>
            <a:fillRect/>
          </a:stretch>
        </p:blipFill>
        <p:spPr>
          <a:xfrm rot="1039685">
            <a:off x="5480165" y="1252064"/>
            <a:ext cx="2116763" cy="2726405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49020"/>
              </a:srgbClr>
            </a:outerShdw>
          </a:effectLst>
        </p:spPr>
      </p:pic>
      <p:sp>
        <p:nvSpPr>
          <p:cNvPr id="491" name="Google Shape;491;p73"/>
          <p:cNvSpPr/>
          <p:nvPr/>
        </p:nvSpPr>
        <p:spPr>
          <a:xfrm>
            <a:off x="800100" y="4089919"/>
            <a:ext cx="7747000" cy="954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25" lIns="91425" rIns="91425" spcFirstLastPara="1" tIns="457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cap="none" dirty="0" i="0" lang="es" strike="noStrike" sz="2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Paquete de Preparación Familiar de Massachusetts</a:t>
            </a:r>
            <a:endParaRPr b="0" cap="none" dirty="0" i="0" strike="noStrike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cap="none" dirty="0" i="0" lang="es" strike="noStrike" sz="2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Plan de Preparación Familiar del Centro Médico de Boston</a:t>
            </a:r>
            <a:endParaRPr b="0" cap="none" dirty="0" i="0" strike="noStrike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cap="none" dirty="0" i="0" lang="es" strike="noStrike" sz="2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Preparación Familiar en otros estados</a:t>
            </a:r>
            <a:endParaRPr b="0" cap="none" dirty="0" i="0" strike="noStrike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b="0" cap="none" dirty="0" i="0" strike="noStrike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b="0" cap="none" dirty="0" i="0" strike="noStrike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4"/>
          <p:cNvSpPr txBox="1">
            <a:spLocks noGrp="1"/>
          </p:cNvSpPr>
          <p:nvPr>
            <p:ph type="title"/>
          </p:nvPr>
        </p:nvSpPr>
        <p:spPr>
          <a:xfrm>
            <a:off x="563975" y="93915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2800"/>
              <a:buFont typeface="Arial"/>
              <a:buNone/>
            </a:pPr>
            <a:r>
              <a:rPr lang="es" sz="2800" b="1" i="0" u="none" strike="noStrike">
                <a:latin typeface="Arial"/>
              </a:rPr>
              <a:t>Preparación familiar</a:t>
            </a:r>
            <a:endParaRPr sz="2800"/>
          </a:p>
        </p:txBody>
      </p:sp>
      <p:sp>
        <p:nvSpPr>
          <p:cNvPr id="497" name="Google Shape;497;p74"/>
          <p:cNvSpPr txBox="1">
            <a:spLocks noGrp="1"/>
          </p:cNvSpPr>
          <p:nvPr>
            <p:ph type="body" idx="1"/>
          </p:nvPr>
        </p:nvSpPr>
        <p:spPr>
          <a:xfrm>
            <a:off x="304800" y="1104899"/>
            <a:ext cx="8643000" cy="394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68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300"/>
              <a:buFont typeface="Noto Sans Symbols"/>
              <a:buChar char="●"/>
            </a:pPr>
            <a:r>
              <a:rPr lang="es" sz="2300" b="0" i="0" u="none" strike="noStrike" dirty="0">
                <a:latin typeface="Arial"/>
              </a:rPr>
              <a:t>¿Qué es un Plan de Preparación Familiar?</a:t>
            </a:r>
            <a:endParaRPr sz="2600" dirty="0"/>
          </a:p>
          <a:p>
            <a:pPr marL="520700" lvl="1" indent="-3238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300"/>
              <a:buFont typeface="Noto Sans Symbols"/>
              <a:buChar char="○"/>
            </a:pPr>
            <a:r>
              <a:rPr lang="es" sz="2200" b="0" i="0" u="none" strike="noStrike" dirty="0">
                <a:latin typeface="Arial"/>
              </a:rPr>
              <a:t>Una herramienta que puede ayudarle a tomar decisiones fundamentadas sobre cómo cuidar de su familia</a:t>
            </a:r>
            <a:endParaRPr sz="2200" dirty="0"/>
          </a:p>
          <a:p>
            <a:pPr marL="520700" lvl="1" indent="-317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Noto Sans Symbols"/>
              <a:buChar char="○"/>
            </a:pPr>
            <a:r>
              <a:rPr lang="es" sz="2200" b="0" i="0" u="none" strike="noStrike" dirty="0">
                <a:latin typeface="Arial"/>
              </a:rPr>
              <a:t>Plan de seguridad que ofrece a los padres y cuidadores que corren el riesgo de ser detenidos o deportados la oportunidad de tomar decisiones sobre:</a:t>
            </a:r>
            <a:endParaRPr sz="2400" dirty="0"/>
          </a:p>
          <a:p>
            <a:pPr marL="1028700" lvl="2" indent="-3111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Noto Sans Symbols"/>
              <a:buChar char="■"/>
            </a:pPr>
            <a:r>
              <a:rPr lang="es" sz="2100" b="0" i="0" u="none" strike="noStrike" dirty="0">
                <a:latin typeface="Arial"/>
              </a:rPr>
              <a:t>Quién cuidará de sus hijos en su ausencia</a:t>
            </a:r>
            <a:endParaRPr sz="2000" dirty="0"/>
          </a:p>
          <a:p>
            <a:pPr marL="1028700" lvl="2" indent="-3111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Noto Sans Symbols"/>
              <a:buChar char="■"/>
            </a:pPr>
            <a:r>
              <a:rPr lang="es" sz="2100" b="0" i="0" u="none" strike="noStrike" dirty="0">
                <a:latin typeface="Arial"/>
              </a:rPr>
              <a:t>Planes para satisfacer las necesidades educativas, médicas y emocionales del niño en su ausencia</a:t>
            </a:r>
            <a:endParaRPr sz="2000" dirty="0"/>
          </a:p>
          <a:p>
            <a:pPr marL="1028700" lvl="2" indent="-31115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Noto Sans Symbols"/>
              <a:buChar char="■"/>
            </a:pPr>
            <a:r>
              <a:rPr lang="es" sz="2100" b="0" i="0" u="none" strike="noStrike" dirty="0">
                <a:latin typeface="Arial"/>
              </a:rPr>
              <a:t>Planes para la reunificación</a:t>
            </a:r>
            <a:endParaRPr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5"/>
          <p:cNvSpPr txBox="1">
            <a:spLocks noGrp="1"/>
          </p:cNvSpPr>
          <p:nvPr>
            <p:ph type="title"/>
          </p:nvPr>
        </p:nvSpPr>
        <p:spPr>
          <a:xfrm>
            <a:off x="500062" y="434344"/>
            <a:ext cx="5176837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Tx/>
              <a:buFont typeface="Arial"/>
              <a:buNone/>
            </a:pPr>
            <a:r>
              <a:rPr lang="es" sz="3300" b="1" i="0" u="none" strike="noStrike" dirty="0">
                <a:latin typeface="Arial"/>
              </a:rPr>
              <a:t>Elaboración de un plan </a:t>
            </a:r>
            <a:endParaRPr dirty="0"/>
          </a:p>
        </p:txBody>
      </p:sp>
      <p:sp>
        <p:nvSpPr>
          <p:cNvPr id="503" name="Google Shape;503;p75"/>
          <p:cNvSpPr txBox="1">
            <a:spLocks noGrp="1"/>
          </p:cNvSpPr>
          <p:nvPr>
            <p:ph type="body" idx="1"/>
          </p:nvPr>
        </p:nvSpPr>
        <p:spPr>
          <a:xfrm>
            <a:off x="0" y="1051944"/>
            <a:ext cx="8851900" cy="424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5555"/>
              <a:buNone/>
            </a:pPr>
            <a:r>
              <a:rPr lang="es" sz="1500" b="1" i="0" u="none" strike="noStrike" dirty="0">
                <a:latin typeface="Roboto"/>
                <a:ea typeface="Roboto"/>
                <a:cs typeface="Roboto"/>
                <a:sym typeface="Roboto"/>
              </a:rPr>
              <a:t>Actualice los contactos escolares</a:t>
            </a:r>
            <a:r>
              <a:rPr lang="es" sz="1500" b="0" i="0" u="none" strike="noStrike" dirty="0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s" sz="1500" b="0" i="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asegúrese de que dispone de los datos de contacto correctos de algunas personas de confianza para que recojan a su hijo en la escuela en caso de que usted no pueda hacerlo.  Dígale a la escuela que desea "optar por no participar", en cualquier información de directorio que la escuela publique para proteger su información.</a:t>
            </a:r>
            <a:endParaRPr lang="es" sz="1500" b="0" i="0" u="none" strike="noStrik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5555"/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5555"/>
              <a:buNone/>
            </a:pPr>
            <a:r>
              <a:rPr lang="es" sz="1500" b="1" i="0" u="none" strike="noStrike" dirty="0">
                <a:latin typeface="Roboto"/>
                <a:ea typeface="Roboto"/>
                <a:cs typeface="Roboto"/>
                <a:sym typeface="Roboto"/>
              </a:rPr>
              <a:t>Registre el nacimiento de su hijo en el consulado extranjero</a:t>
            </a:r>
            <a:r>
              <a:rPr lang="es" sz="1500" b="0" i="0" u="none" strike="noStrike" dirty="0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s" sz="1500" b="0" i="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si su hijo quiere viajar o trasladarse a su país de origen, puede ser más fácil si ya ha registrado su nacimiento en el consulado. 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5100" lvl="0" indent="-7620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Tx/>
              <a:buFont typeface="Noto Sans Symbols"/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5555"/>
              <a:buNone/>
            </a:pPr>
            <a:r>
              <a:rPr lang="es" sz="1500" b="1" i="0" u="none" strike="noStrike" dirty="0">
                <a:latin typeface="Roboto"/>
                <a:ea typeface="Roboto"/>
                <a:cs typeface="Roboto"/>
                <a:sym typeface="Roboto"/>
              </a:rPr>
              <a:t>Solicite pasaportes para su hijo</a:t>
            </a:r>
            <a:r>
              <a:rPr lang="es" sz="1500" b="0" i="0" u="none" strike="noStrike" dirty="0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s" sz="1500" b="0" i="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 mayoría de los gobiernos exigen que ambos progenitores den su autorización para que su hijo obtenga un pasaporte. Si tiene la custodia legal exclusiva o una orden judicial específica, no necesita el permiso del otro progenitor. 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5100" lvl="0" indent="-7620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Tx/>
              <a:buFont typeface="Noto Sans Symbols"/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just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5555"/>
              <a:buNone/>
            </a:pPr>
            <a:r>
              <a:rPr lang="es" sz="1500" b="1" i="0" u="none" strike="noStrike" dirty="0">
                <a:latin typeface="Roboto"/>
                <a:ea typeface="Roboto"/>
                <a:cs typeface="Roboto"/>
                <a:sym typeface="Roboto"/>
              </a:rPr>
              <a:t>Redacte una carta de viaje</a:t>
            </a:r>
            <a:r>
              <a:rPr lang="es" sz="1500" b="0" i="0" u="none" strike="noStrike" dirty="0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s" sz="1500" b="0" i="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si su hijo necesita viajar fuera de los Estados Unidos, es posible que necesite una carta notarial que le autorice a viajar con un adulto de confianza. Puede ponerse en contacto con una compañía aérea o con su consulado para obtener instrucciones exactas. 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lvl="0" indent="-1270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Tx/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76"/>
          <p:cNvGrpSpPr/>
          <p:nvPr/>
        </p:nvGrpSpPr>
        <p:grpSpPr>
          <a:xfrm>
            <a:off x="104242" y="158871"/>
            <a:ext cx="2197454" cy="4894126"/>
            <a:chOff x="1118228" y="283725"/>
            <a:chExt cx="2090822" cy="4076400"/>
          </a:xfrm>
        </p:grpSpPr>
        <p:sp>
          <p:nvSpPr>
            <p:cNvPr id="510" name="Google Shape;510;p7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58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6"/>
            <p:cNvSpPr/>
            <p:nvPr/>
          </p:nvSpPr>
          <p:spPr>
            <a:xfrm>
              <a:off x="1118228" y="341750"/>
              <a:ext cx="2030400" cy="964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6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b="1" i="0" u="none" strike="noStrike" cap="none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Opción informal</a:t>
              </a:r>
              <a:endParaRPr sz="1800" b="0" i="0" u="none" strike="noStrike" cap="none">
                <a:solidFill>
                  <a:srgbClr val="0D5DD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13" name="Google Shape;513;p76"/>
            <p:cNvSpPr/>
            <p:nvPr/>
          </p:nvSpPr>
          <p:spPr>
            <a:xfrm rot="5400000">
              <a:off x="1938871" y="1362065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6"/>
            <p:cNvSpPr/>
            <p:nvPr/>
          </p:nvSpPr>
          <p:spPr>
            <a:xfrm>
              <a:off x="1118291" y="1754713"/>
              <a:ext cx="2030400" cy="250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54000" marR="0" lvl="0" indent="-2603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es"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hable con las personas que quiere que cuiden de su hijo o escriba lo que desea que ocurra en caso de emergencia</a:t>
              </a:r>
              <a:endPara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54000" marR="0" lvl="0" indent="-2603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es"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 lo más sencillo, pero no otorga derechos legales al cuidador y es posible que la escuela o el médico de su hijo no sigan su plan.</a:t>
              </a:r>
              <a:endPara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5" name="Google Shape;515;p76"/>
          <p:cNvGrpSpPr/>
          <p:nvPr/>
        </p:nvGrpSpPr>
        <p:grpSpPr>
          <a:xfrm>
            <a:off x="2342390" y="158882"/>
            <a:ext cx="2197444" cy="4894126"/>
            <a:chOff x="1118237" y="283725"/>
            <a:chExt cx="2090813" cy="4076400"/>
          </a:xfrm>
        </p:grpSpPr>
        <p:sp>
          <p:nvSpPr>
            <p:cNvPr id="516" name="Google Shape;516;p7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58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1118237" y="341750"/>
              <a:ext cx="2030400" cy="989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1256131" y="341759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b="1" i="0" u="none" strike="noStrike" cap="none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Declaración Jurada de Autorización del Cuidador</a:t>
              </a:r>
              <a:endParaRPr sz="1800" b="0" i="0" u="none" strike="noStrike" cap="none">
                <a:solidFill>
                  <a:srgbClr val="0D5DD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19" name="Google Shape;519;p76"/>
            <p:cNvSpPr/>
            <p:nvPr/>
          </p:nvSpPr>
          <p:spPr>
            <a:xfrm rot="5400000">
              <a:off x="1969087" y="1386655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6"/>
            <p:cNvSpPr/>
            <p:nvPr/>
          </p:nvSpPr>
          <p:spPr>
            <a:xfrm>
              <a:off x="1118300" y="1809248"/>
              <a:ext cx="2030400" cy="2550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54000" marR="0" lvl="0" indent="-25400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s" sz="1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concede al cuidador el derecho a tomar decisiones sobre la atención sanitaria y la educación de su hijo durante un máximo de 2 años </a:t>
              </a:r>
              <a:endParaRPr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54000" marR="0" lvl="0" indent="-25400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s" sz="1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 progenitor conserva todos los derechos y puede rescindirlo en cualquier momento</a:t>
              </a:r>
              <a:endParaRPr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54000" marR="0" lvl="0" indent="-25400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s" sz="1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Requiere la firma de los progenitores y de 2 testigos, ante un notario</a:t>
              </a:r>
              <a:endParaRPr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1" name="Google Shape;521;p76"/>
          <p:cNvGrpSpPr/>
          <p:nvPr/>
        </p:nvGrpSpPr>
        <p:grpSpPr>
          <a:xfrm>
            <a:off x="4580516" y="158882"/>
            <a:ext cx="2197463" cy="4894126"/>
            <a:chOff x="1118224" y="283725"/>
            <a:chExt cx="2090831" cy="4076400"/>
          </a:xfrm>
        </p:grpSpPr>
        <p:sp>
          <p:nvSpPr>
            <p:cNvPr id="522" name="Google Shape;522;p7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58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6"/>
            <p:cNvSpPr/>
            <p:nvPr/>
          </p:nvSpPr>
          <p:spPr>
            <a:xfrm>
              <a:off x="1118224" y="341750"/>
              <a:ext cx="2030400" cy="989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6"/>
            <p:cNvSpPr/>
            <p:nvPr/>
          </p:nvSpPr>
          <p:spPr>
            <a:xfrm>
              <a:off x="1256142" y="341759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s" sz="1800" b="1" i="0" u="none" strike="noStrike" cap="none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Autorización de agente temporal</a:t>
              </a:r>
              <a:endParaRPr sz="1800" b="0" i="0" u="none" strike="noStrike" cap="none">
                <a:solidFill>
                  <a:srgbClr val="0D5DD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25" name="Google Shape;525;p76"/>
            <p:cNvSpPr/>
            <p:nvPr/>
          </p:nvSpPr>
          <p:spPr>
            <a:xfrm rot="5400000">
              <a:off x="1969087" y="1386655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6"/>
            <p:cNvSpPr/>
            <p:nvPr/>
          </p:nvSpPr>
          <p:spPr>
            <a:xfrm>
              <a:off x="1178655" y="1779239"/>
              <a:ext cx="2030400" cy="24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7800" marR="0" lvl="0" indent="-1714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permite al "agente", o a la persona que usted elija, tomar por su hijo cualquier decisión que pueda tomar un progenitor (excepto matrimonio y adopción), incluidas las relativas a propiedades y finanzas</a:t>
              </a:r>
              <a:endParaRPr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7800" marR="0" lvl="0" indent="-1714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Válido durante 60 días desde su entrada en vigor, pero puede renovarse</a:t>
              </a:r>
              <a:endParaRPr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7800" marR="0" lvl="0" indent="-1714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Ambos progenitores deben firmar si están disponibles</a:t>
              </a:r>
              <a:endParaRPr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7800" marR="0" lvl="0" indent="-1714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Debe estar firmada por el agente y 2 testigos</a:t>
              </a:r>
              <a:endParaRPr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7" name="Google Shape;527;p76"/>
          <p:cNvGrpSpPr/>
          <p:nvPr/>
        </p:nvGrpSpPr>
        <p:grpSpPr>
          <a:xfrm>
            <a:off x="6818641" y="158882"/>
            <a:ext cx="2197458" cy="4894126"/>
            <a:chOff x="1118224" y="283725"/>
            <a:chExt cx="2090826" cy="4076400"/>
          </a:xfrm>
        </p:grpSpPr>
        <p:sp>
          <p:nvSpPr>
            <p:cNvPr id="528" name="Google Shape;528;p7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58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6"/>
            <p:cNvSpPr/>
            <p:nvPr/>
          </p:nvSpPr>
          <p:spPr>
            <a:xfrm>
              <a:off x="1118224" y="341753"/>
              <a:ext cx="2030400" cy="989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6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s" sz="1800" b="1" i="0" u="none" strike="noStrike" cap="none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Tutela</a:t>
              </a:r>
              <a:endParaRPr sz="4300" b="0" i="0" u="none" strike="noStrike" cap="none">
                <a:solidFill>
                  <a:srgbClr val="0D5DD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31" name="Google Shape;531;p76"/>
            <p:cNvSpPr/>
            <p:nvPr/>
          </p:nvSpPr>
          <p:spPr>
            <a:xfrm rot="5400000">
              <a:off x="1969087" y="1386655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6"/>
            <p:cNvSpPr/>
            <p:nvPr/>
          </p:nvSpPr>
          <p:spPr>
            <a:xfrm>
              <a:off x="1118287" y="1809248"/>
              <a:ext cx="2030400" cy="24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54000" marR="0" lvl="0" indent="-2603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es"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 tutor legal tiene todos los derechos de un progenitor, pero los ejerce en lugar de él</a:t>
              </a:r>
              <a:endPara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54000" marR="0" lvl="0" indent="-26035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es"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debe obtenerse por vía judicial</a:t>
              </a:r>
              <a:endPara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7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6105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Tx/>
              <a:buFont typeface="Roboto"/>
              <a:buNone/>
            </a:pPr>
            <a:r>
              <a:rPr lang="es" sz="3300" b="1" i="0" u="none" strike="noStrike">
                <a:latin typeface="Roboto"/>
              </a:rPr>
              <a:t>Documentos importantes</a:t>
            </a:r>
            <a:endParaRPr/>
          </a:p>
        </p:txBody>
      </p:sp>
      <p:sp>
        <p:nvSpPr>
          <p:cNvPr id="538" name="Google Shape;538;p77"/>
          <p:cNvSpPr txBox="1"/>
          <p:nvPr/>
        </p:nvSpPr>
        <p:spPr>
          <a:xfrm>
            <a:off x="690600" y="1298300"/>
            <a:ext cx="5825100" cy="3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Calibri"/>
              <a:buChar char="●"/>
            </a:pPr>
            <a:r>
              <a:rPr lang="es" sz="2200" b="0" i="0" u="none" strike="noStrike" dirty="0">
                <a:latin typeface="Calibri"/>
                <a:ea typeface="Calibri"/>
                <a:cs typeface="Calibri"/>
                <a:sym typeface="Calibri"/>
              </a:rPr>
              <a:t>Es muy importante que guarde todos los documentos de inmigración y se asegure de no perder ninguna página.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Calibri"/>
              <a:buChar char="●"/>
            </a:pPr>
            <a:r>
              <a:rPr lang="es" sz="2200" b="0" i="0" u="none" strike="noStrike" dirty="0">
                <a:latin typeface="Calibri"/>
                <a:ea typeface="Calibri"/>
                <a:cs typeface="Calibri"/>
                <a:sym typeface="Calibri"/>
              </a:rPr>
              <a:t>Muchos documentos tienen el número de identidad de inmigración (empieza por la letra A y tiene 8 o 9 dígitos)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Calibri"/>
              <a:buChar char="●"/>
            </a:pPr>
            <a:r>
              <a:rPr lang="es" sz="2200" b="0" i="0" u="none" strike="noStrike" dirty="0">
                <a:latin typeface="Calibri"/>
                <a:ea typeface="Calibri"/>
                <a:cs typeface="Calibri"/>
                <a:sym typeface="Calibri"/>
              </a:rPr>
              <a:t>Algunos documentos contienen fechas de audiencias u otras citas de inmigración: ¡estas fechas son muy importantes!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050" y="2672800"/>
            <a:ext cx="1970501" cy="197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>
            <a:spLocks noGrp="1"/>
          </p:cNvSpPr>
          <p:nvPr>
            <p:ph type="ctrTitle"/>
          </p:nvPr>
        </p:nvSpPr>
        <p:spPr>
          <a:xfrm>
            <a:off x="989185" y="19365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Font typeface="Roboto"/>
              <a:buNone/>
            </a:pPr>
            <a:r>
              <a:rPr lang="es" sz="4500" b="0" i="0" u="none" strike="noStrike">
                <a:latin typeface="Roboto"/>
              </a:rPr>
              <a:t>Acceso a beneficios y cargas públicas</a:t>
            </a:r>
            <a:endParaRPr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>
            <a:spLocks noGrp="1"/>
          </p:cNvSpPr>
          <p:nvPr>
            <p:ph type="title"/>
          </p:nvPr>
        </p:nvSpPr>
        <p:spPr>
          <a:xfrm>
            <a:off x="228600" y="301750"/>
            <a:ext cx="87327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3300" b="1" i="0" u="none" strike="noStrike">
                <a:latin typeface="Roboto"/>
              </a:rPr>
              <a:t>Conclusiones clave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SzPts val="3600"/>
              <a:buFont typeface="Calibri"/>
              <a:buNone/>
            </a:pPr>
            <a:endParaRPr>
              <a:solidFill>
                <a:srgbClr val="07376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2" name="Google Shape;552;p79"/>
          <p:cNvSpPr txBox="1">
            <a:spLocks noGrp="1"/>
          </p:cNvSpPr>
          <p:nvPr>
            <p:ph type="body" idx="1"/>
          </p:nvPr>
        </p:nvSpPr>
        <p:spPr>
          <a:xfrm>
            <a:off x="484650" y="1303050"/>
            <a:ext cx="8225100" cy="3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50" rIns="0" bIns="34250" anchor="t" anchorCtr="0">
            <a:noAutofit/>
          </a:bodyPr>
          <a:lstStyle/>
          <a:p>
            <a:pPr marL="342900" lvl="0" indent="-32385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ts val="2300"/>
              <a:buChar char="●"/>
            </a:pPr>
            <a:r>
              <a:rPr lang="es" sz="1800" b="0" i="0" u="none" strike="noStrik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Los padres inmigrantes </a:t>
            </a:r>
            <a:r>
              <a:rPr lang="es" sz="1800" b="1" i="0" u="none" strike="noStrik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siempre pueden solicitar</a:t>
            </a:r>
            <a:r>
              <a:rPr lang="es" sz="1800" b="0" i="0" u="none" strike="noStrik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la ciudadanía estadounidense para sus hijos, ¡incluso si el padre o la madre no son elegibles!</a:t>
            </a:r>
            <a:endParaRPr sz="1800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2" indent="-292100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ourier New"/>
              <a:buChar char="•"/>
            </a:pPr>
            <a:r>
              <a:rPr lang="es" sz="1600" b="0" i="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 padres no necesitan número de seguro social ni prueba de su estatus de inmigrantes para solicitar la ayuda para sus hijos, pero deben comprobar sus ingresos.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1115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ts val="2100"/>
              <a:buChar char="●"/>
            </a:pPr>
            <a:r>
              <a:rPr lang="es" sz="1800" b="0" i="0" u="none" strike="noStrike" dirty="0">
                <a:solidFill>
                  <a:srgbClr val="0070C0"/>
                </a:solidFill>
                <a:latin typeface="Roboto"/>
              </a:rPr>
              <a:t>No es necesario ser ciudadano estadounidense para recibir beneficios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1115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ts val="2100"/>
              <a:buFont typeface="Roboto"/>
              <a:buChar char="●"/>
            </a:pPr>
            <a:r>
              <a:rPr lang="es" sz="1800" b="0" i="0" u="none" strike="noStrike" dirty="0">
                <a:solidFill>
                  <a:srgbClr val="0070C0"/>
                </a:solidFill>
                <a:latin typeface="Roboto"/>
              </a:rPr>
              <a:t>De acuerdo con la normativa actual, solicitar o recibir beneficios distintos de la ayuda en efectivo para el mantenimiento de los ingresos y los cuidados a largo plazo en asilos de ancianos no tiene consecuencias para la inmigración.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0480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ts val="2000"/>
              <a:buChar char="●"/>
            </a:pPr>
            <a:r>
              <a:rPr lang="es" sz="1800" b="0" i="0" u="none" strike="noStrike" dirty="0">
                <a:solidFill>
                  <a:srgbClr val="0070C0"/>
                </a:solidFill>
                <a:latin typeface="Roboto"/>
              </a:rPr>
              <a:t>Las agencias estatales de beneficios y los proveedores sanitarios de Massachusetts </a:t>
            </a:r>
            <a:r>
              <a:rPr lang="es" sz="1800" b="1" i="0" u="none" strike="noStrik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 denuncian</a:t>
            </a:r>
            <a:r>
              <a:rPr lang="es" sz="1800" b="0" i="0" u="none" strike="noStrike" dirty="0">
                <a:solidFill>
                  <a:srgbClr val="0070C0"/>
                </a:solidFill>
                <a:latin typeface="Roboto"/>
              </a:rPr>
              <a:t> a los inmigrantes al ICE</a:t>
            </a:r>
            <a:endParaRPr sz="10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0"/>
          <p:cNvSpPr txBox="1">
            <a:spLocks noGrp="1"/>
          </p:cNvSpPr>
          <p:nvPr>
            <p:ph type="title"/>
          </p:nvPr>
        </p:nvSpPr>
        <p:spPr>
          <a:xfrm>
            <a:off x="585506" y="434344"/>
            <a:ext cx="7166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12121"/>
              <a:buNone/>
            </a:pPr>
            <a:r>
              <a:rPr lang="es" sz="3300" b="1" i="0" u="none" strike="noStrike">
                <a:latin typeface="Roboto"/>
              </a:rPr>
              <a:t>Normativa de la Carga Pública</a:t>
            </a:r>
            <a:endParaRPr/>
          </a:p>
        </p:txBody>
      </p:sp>
      <p:sp>
        <p:nvSpPr>
          <p:cNvPr id="559" name="Google Shape;559;p80"/>
          <p:cNvSpPr txBox="1"/>
          <p:nvPr/>
        </p:nvSpPr>
        <p:spPr>
          <a:xfrm>
            <a:off x="593081" y="1263650"/>
            <a:ext cx="762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" sz="2300" b="1" i="0" u="none" strike="noStrik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Muchos inmigrantes NO están sujetos a carga pública. </a:t>
            </a:r>
            <a:endParaRPr sz="24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80"/>
          <p:cNvSpPr txBox="1"/>
          <p:nvPr/>
        </p:nvSpPr>
        <p:spPr>
          <a:xfrm>
            <a:off x="854025" y="4372238"/>
            <a:ext cx="75093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5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80"/>
          <p:cNvSpPr/>
          <p:nvPr/>
        </p:nvSpPr>
        <p:spPr>
          <a:xfrm>
            <a:off x="664800" y="2069550"/>
            <a:ext cx="2042700" cy="22935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0"/>
          <p:cNvSpPr/>
          <p:nvPr/>
        </p:nvSpPr>
        <p:spPr>
          <a:xfrm>
            <a:off x="3107306" y="2085356"/>
            <a:ext cx="5371800" cy="2293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B6D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80"/>
          <p:cNvSpPr txBox="1"/>
          <p:nvPr/>
        </p:nvSpPr>
        <p:spPr>
          <a:xfrm>
            <a:off x="787412" y="2557016"/>
            <a:ext cx="1920000" cy="166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Inmigrantes que solicitan la tarjeta de residencia permanente o un visado </a:t>
            </a:r>
            <a:endParaRPr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ingresar a los Estados Unidos.</a:t>
            </a:r>
            <a:endParaRPr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80"/>
          <p:cNvSpPr txBox="1"/>
          <p:nvPr/>
        </p:nvSpPr>
        <p:spPr>
          <a:xfrm>
            <a:off x="935691" y="2096204"/>
            <a:ext cx="150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APLICA A:</a:t>
            </a:r>
            <a:endParaRPr sz="16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80"/>
          <p:cNvSpPr txBox="1"/>
          <p:nvPr/>
        </p:nvSpPr>
        <p:spPr>
          <a:xfrm>
            <a:off x="4259941" y="2150150"/>
            <a:ext cx="2716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SE APLICA A: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80"/>
          <p:cNvSpPr txBox="1"/>
          <p:nvPr/>
        </p:nvSpPr>
        <p:spPr>
          <a:xfrm>
            <a:off x="3107218" y="2483006"/>
            <a:ext cx="2556982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Ciudadanos estadounidenses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Solicitantes de ciudadanía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Renovaciones de la tarjeta de residencia permanente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3495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ts val="1100"/>
              <a:buFont typeface="Roboto"/>
              <a:buChar char="●"/>
            </a:pPr>
            <a:r>
              <a:rPr lang="es" sz="1100" b="0" i="0" u="none" strike="noStrike" dirty="0">
                <a:latin typeface="Roboto"/>
                <a:ea typeface="Roboto"/>
                <a:cs typeface="Roboto"/>
                <a:sym typeface="Roboto"/>
              </a:rPr>
              <a:t>Eliminación de condiciones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Refugiados y asilados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Ley de Violencia contra la Mujer</a:t>
            </a:r>
            <a:endParaRPr sz="11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p80"/>
          <p:cNvSpPr txBox="1"/>
          <p:nvPr/>
        </p:nvSpPr>
        <p:spPr>
          <a:xfrm>
            <a:off x="5532988" y="2528204"/>
            <a:ext cx="2823600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Visas U/T</a:t>
            </a:r>
            <a:endParaRPr sz="11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Menores inmigrantes especiales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Solicitudes o renovaciones de DACA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Solicitudes o renovaciones del TPS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54000" algn="l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Libertad condicional humanitaria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>
            <a:spLocks noGrp="1"/>
          </p:cNvSpPr>
          <p:nvPr>
            <p:ph type="ctrTitle"/>
          </p:nvPr>
        </p:nvSpPr>
        <p:spPr>
          <a:xfrm>
            <a:off x="989185" y="19365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Font typeface="Roboto"/>
              <a:buNone/>
            </a:pPr>
            <a:r>
              <a:rPr lang="es" sz="4500" b="0" i="0" u="none" strike="noStrike" dirty="0">
                <a:latin typeface="Roboto"/>
              </a:rPr>
              <a:t>Breve descripción del Servicio de Inmigración</a:t>
            </a:r>
            <a:endParaRPr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1"/>
          <p:cNvSpPr txBox="1">
            <a:spLocks noGrp="1"/>
          </p:cNvSpPr>
          <p:nvPr>
            <p:ph type="title"/>
          </p:nvPr>
        </p:nvSpPr>
        <p:spPr>
          <a:xfrm>
            <a:off x="628650" y="434344"/>
            <a:ext cx="7070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12121"/>
              <a:buNone/>
            </a:pPr>
            <a:r>
              <a:rPr lang="es" sz="3300" b="1" i="0" u="none" strike="noStrike">
                <a:latin typeface="Roboto"/>
              </a:rPr>
              <a:t>Beneficios y cargas públicas</a:t>
            </a:r>
            <a:endParaRPr/>
          </a:p>
        </p:txBody>
      </p:sp>
      <p:sp>
        <p:nvSpPr>
          <p:cNvPr id="574" name="Google Shape;574;p81"/>
          <p:cNvSpPr txBox="1"/>
          <p:nvPr/>
        </p:nvSpPr>
        <p:spPr>
          <a:xfrm>
            <a:off x="980297" y="3946086"/>
            <a:ext cx="7509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" sz="2000" b="1" i="0" u="none" strike="noStrike" cap="none" dirty="0">
                <a:solidFill>
                  <a:srgbClr val="4472C4"/>
                </a:solidFill>
                <a:latin typeface="Roboto"/>
                <a:ea typeface="Roboto"/>
                <a:cs typeface="Roboto"/>
                <a:sym typeface="Roboto"/>
              </a:rPr>
              <a:t>La mayoría de las personas que se enfrentan a la prueba de carga pública no tienen derecho a los beneficios de la prueba.</a:t>
            </a:r>
            <a:endParaRPr sz="2000" b="1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81"/>
          <p:cNvSpPr txBox="1"/>
          <p:nvPr/>
        </p:nvSpPr>
        <p:spPr>
          <a:xfrm>
            <a:off x="1689019" y="1456894"/>
            <a:ext cx="6115500" cy="2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" sz="2300" b="0" i="0" u="none" strike="noStrike" cap="none" dirty="0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s" sz="2000" b="0" i="0" u="none" strike="noStrike" cap="none" dirty="0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normativa actual únicamente contempla </a:t>
            </a:r>
            <a:r>
              <a:rPr lang="es" sz="2000" b="0" i="0" u="sng" strike="noStrike" cap="none" dirty="0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dos tipos</a:t>
            </a:r>
            <a:r>
              <a:rPr lang="es" sz="2000" b="0" i="0" u="none" strike="noStrike" cap="none" dirty="0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 de beneficios:</a:t>
            </a:r>
            <a:endParaRPr sz="2000" b="0" i="0" u="none" strike="noStrike" cap="none" dirty="0">
              <a:solidFill>
                <a:srgbClr val="3A71A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0" marR="0" lvl="0" indent="-260350" algn="l" rtl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Pts val="2300"/>
              <a:buFont typeface="Calibri"/>
              <a:buChar char="●"/>
            </a:pPr>
            <a:r>
              <a:rPr lang="es" sz="2000" b="0" i="0" u="none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Ayuda en efectivo para el mantenimiento de los ingresos</a:t>
            </a:r>
            <a:endParaRPr sz="2000" b="0" i="0" u="none" strike="noStrike" cap="none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0" marR="0" lvl="0" indent="-260350" algn="l" rtl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Pts val="2300"/>
              <a:buFont typeface="Calibri"/>
              <a:buChar char="●"/>
            </a:pPr>
            <a:r>
              <a:rPr lang="es" sz="2000" b="0" i="0" u="none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Internamiento en instituciones para cuidados prolongados a cargo del gobierno</a:t>
            </a:r>
            <a:endParaRPr sz="2000" b="0" i="0" u="none" strike="noStrike" cap="none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6" name="Google Shape;57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25" y="1575865"/>
            <a:ext cx="1280944" cy="128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7344" y="2617986"/>
            <a:ext cx="1328100" cy="13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2"/>
          <p:cNvSpPr txBox="1">
            <a:spLocks noGrp="1"/>
          </p:cNvSpPr>
          <p:nvPr>
            <p:ph type="title"/>
          </p:nvPr>
        </p:nvSpPr>
        <p:spPr>
          <a:xfrm>
            <a:off x="571500" y="141528"/>
            <a:ext cx="69390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12121"/>
              <a:buNone/>
            </a:pPr>
            <a:r>
              <a:rPr lang="es" sz="3300" b="1" i="0" u="none" strike="noStrike" dirty="0">
                <a:latin typeface="Roboto"/>
              </a:rPr>
              <a:t>La mayoría de los beneficios NO se consideran bajo la normativa actual</a:t>
            </a:r>
            <a:endParaRPr dirty="0"/>
          </a:p>
        </p:txBody>
      </p:sp>
      <p:pic>
        <p:nvPicPr>
          <p:cNvPr id="584" name="Google Shape;58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467" y="1336044"/>
            <a:ext cx="970594" cy="80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228" y="2590575"/>
            <a:ext cx="902287" cy="90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988" y="1336052"/>
            <a:ext cx="808819" cy="80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129" y="2416894"/>
            <a:ext cx="1122506" cy="112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2147" y="2642465"/>
            <a:ext cx="727388" cy="72738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2"/>
          <p:cNvSpPr txBox="1"/>
          <p:nvPr/>
        </p:nvSpPr>
        <p:spPr>
          <a:xfrm>
            <a:off x="2390906" y="1324884"/>
            <a:ext cx="2207400" cy="109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Programas de Asistencia Sanitaria</a:t>
            </a:r>
            <a:r>
              <a:rPr lang="es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como MassHealth y Clínicas Comunitarias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82"/>
          <p:cNvSpPr txBox="1"/>
          <p:nvPr/>
        </p:nvSpPr>
        <p:spPr>
          <a:xfrm>
            <a:off x="1129669" y="2626143"/>
            <a:ext cx="2028000" cy="128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Programas alimentarios</a:t>
            </a:r>
            <a:r>
              <a:rPr lang="es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como SNAP, WIC y almuerzos escolares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82"/>
          <p:cNvSpPr txBox="1"/>
          <p:nvPr/>
        </p:nvSpPr>
        <p:spPr>
          <a:xfrm>
            <a:off x="5698556" y="1324894"/>
            <a:ext cx="19944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Ayuda para el alquiler</a:t>
            </a:r>
            <a:r>
              <a:rPr lang="es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como la Sección 8, RAFT, refugio EA y Vivienda Pública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82"/>
          <p:cNvSpPr txBox="1"/>
          <p:nvPr/>
        </p:nvSpPr>
        <p:spPr>
          <a:xfrm>
            <a:off x="4376991" y="2590575"/>
            <a:ext cx="1603500" cy="144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Beneficios económicos del trabajo</a:t>
            </a:r>
            <a:r>
              <a:rPr lang="es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como desempleo, Seguridad Social y pensiones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82"/>
          <p:cNvSpPr txBox="1"/>
          <p:nvPr/>
        </p:nvSpPr>
        <p:spPr>
          <a:xfrm>
            <a:off x="7275206" y="2678006"/>
            <a:ext cx="1396200" cy="89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Programas estatales no monetarios</a:t>
            </a:r>
            <a:endParaRPr sz="15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82"/>
          <p:cNvSpPr txBox="1"/>
          <p:nvPr/>
        </p:nvSpPr>
        <p:spPr>
          <a:xfrm>
            <a:off x="0" y="4151888"/>
            <a:ext cx="8985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Lista de "Beneficios seguros" para Massachusetts: </a:t>
            </a:r>
            <a:r>
              <a:rPr lang="es" sz="15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https://miracoalition.org/wp-content/uploads/2022/10/Massachusetts-Safe-to-Use-Benefits-October-2022.pdf</a:t>
            </a:r>
            <a:r>
              <a:rPr lang="e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3"/>
          <p:cNvSpPr txBox="1">
            <a:spLocks noGrp="1"/>
          </p:cNvSpPr>
          <p:nvPr>
            <p:ph type="title"/>
          </p:nvPr>
        </p:nvSpPr>
        <p:spPr>
          <a:xfrm>
            <a:off x="628650" y="434325"/>
            <a:ext cx="612775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300" b="1" i="0" u="none" strike="noStrike" dirty="0">
                <a:latin typeface="Roboto"/>
              </a:rPr>
              <a:t>¿Podría cambiar la normativa?</a:t>
            </a:r>
            <a:endParaRPr dirty="0"/>
          </a:p>
        </p:txBody>
      </p:sp>
      <p:sp>
        <p:nvSpPr>
          <p:cNvPr id="600" name="Google Shape;600;p8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ct val="0"/>
              </a:spcAft>
              <a:buSzPts val="2100"/>
              <a:buChar char="•"/>
            </a:pPr>
            <a:r>
              <a:rPr lang="es" sz="2100" b="0" i="0" u="none" strike="noStrike" dirty="0">
                <a:latin typeface="Roboto"/>
              </a:rPr>
              <a:t>La normativa actual se incluyó en nuestros reglamentos federales y ha superado las impugnaciones judiciales</a:t>
            </a:r>
          </a:p>
          <a:p>
            <a:pPr marL="95250" lvl="0" indent="0" algn="l" rtl="0">
              <a:spcBef>
                <a:spcPts val="800"/>
              </a:spcBef>
              <a:spcAft>
                <a:spcPct val="0"/>
              </a:spcAft>
              <a:buSzPts val="2100"/>
              <a:buNone/>
            </a:pP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ct val="0"/>
              </a:spcAft>
              <a:buSzPts val="2100"/>
              <a:buChar char="•"/>
            </a:pPr>
            <a:r>
              <a:rPr lang="es" sz="2100" b="0" i="0" u="none" strike="noStrike" dirty="0">
                <a:latin typeface="Roboto"/>
              </a:rPr>
              <a:t>La administración Trump podría intentar restablecer la antigua normativa pero:</a:t>
            </a:r>
            <a:endParaRPr dirty="0"/>
          </a:p>
          <a:p>
            <a:pPr marL="914400" lvl="1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•"/>
            </a:pPr>
            <a:r>
              <a:rPr lang="es" sz="2000" b="0" i="0" u="none" strike="noStrike" dirty="0">
                <a:latin typeface="Calibri"/>
              </a:rPr>
              <a:t>Incluso la antigua normativa se aplicó a un pequeño número de personas</a:t>
            </a:r>
            <a:endParaRPr sz="2000" dirty="0"/>
          </a:p>
          <a:p>
            <a:pPr marL="914400" lvl="1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•"/>
            </a:pPr>
            <a:r>
              <a:rPr lang="es" sz="2000" b="0" i="0" u="none" strike="noStrike" dirty="0">
                <a:latin typeface="Calibri"/>
              </a:rPr>
              <a:t>Ningún cambio entraría en vigor inmediatamente</a:t>
            </a:r>
            <a:endParaRPr sz="2000" dirty="0"/>
          </a:p>
          <a:p>
            <a:pPr marL="914400" lvl="1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•"/>
            </a:pPr>
            <a:r>
              <a:rPr lang="es" sz="2000" b="0" i="0" u="none" strike="noStrike" dirty="0">
                <a:latin typeface="Calibri"/>
              </a:rPr>
              <a:t>Cualquier cambio sería cuestionado por los defensores de los derechos de los inmigrantes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4"/>
          <p:cNvSpPr txBox="1">
            <a:spLocks noGrp="1"/>
          </p:cNvSpPr>
          <p:nvPr>
            <p:ph type="ctrTitle"/>
          </p:nvPr>
        </p:nvSpPr>
        <p:spPr>
          <a:xfrm>
            <a:off x="989185" y="19365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Font typeface="Roboto"/>
              <a:buNone/>
            </a:pPr>
            <a:r>
              <a:rPr lang="es" sz="4500" b="0" i="0" u="none" strike="noStrike">
                <a:latin typeface="Roboto"/>
              </a:rPr>
              <a:t>Conozca sus derechos: Dónde obtener ayuda legal</a:t>
            </a:r>
            <a:endParaRPr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12" name="Google Shape;612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613" name="Google Shape;61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774"/>
            <a:ext cx="9144000" cy="4975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87A4A87-7693-3ABA-F6C9-84694F7551BF}"/>
              </a:ext>
            </a:extLst>
          </p:cNvPr>
          <p:cNvSpPr txBox="1"/>
          <p:nvPr/>
        </p:nvSpPr>
        <p:spPr>
          <a:xfrm>
            <a:off x="311700" y="201322"/>
            <a:ext cx="6370983" cy="707886"/>
          </a:xfrm>
          <a:prstGeom prst="rect">
            <a:avLst/>
          </a:prstGeom>
          <a:solidFill>
            <a:srgbClr val="1F4497"/>
          </a:solidFill>
        </p:spPr>
        <p:txBody>
          <a:bodyPr wrap="square" rtlCol="0">
            <a:noAutofit/>
          </a:bodyPr>
          <a:lstStyle/>
          <a:p>
            <a:pPr rtl="0"/>
            <a:r>
              <a:rPr lang="es" sz="2000" b="1" i="0" u="none" strike="noStrike" kern="100">
                <a:solidFill>
                  <a:srgbClr val="FFFFFF"/>
                </a:solidFill>
                <a:latin typeface="Arial"/>
                <a:ea typeface="等线"/>
                <a:cs typeface="Arial"/>
              </a:rPr>
              <a:t>¿Quién puede asesorarme y representarme</a:t>
            </a:r>
            <a:br>
              <a:rPr lang="es" sz="2000" b="1" i="0" u="none" strike="noStrike" kern="100">
                <a:solidFill>
                  <a:srgbClr val="FFFFFF"/>
                </a:solidFill>
                <a:latin typeface="Arial"/>
                <a:ea typeface="等线"/>
                <a:cs typeface="Arial"/>
              </a:rPr>
            </a:br>
            <a:r>
              <a:rPr lang="es" sz="2000" b="1" i="0" u="none" strike="noStrike">
                <a:solidFill>
                  <a:srgbClr val="FFFFFF"/>
                </a:solidFill>
                <a:latin typeface="Arial"/>
                <a:cs typeface="Arial"/>
              </a:rPr>
              <a:t> en una solicitud o caso de inmigración?</a:t>
            </a:r>
            <a:endParaRPr lang="zh-CN" alt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0FE30D-4C2B-5524-0A94-D56D617DC1AE}"/>
              </a:ext>
            </a:extLst>
          </p:cNvPr>
          <p:cNvSpPr txBox="1"/>
          <p:nvPr/>
        </p:nvSpPr>
        <p:spPr>
          <a:xfrm>
            <a:off x="1240994" y="1378976"/>
            <a:ext cx="637098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s" sz="1400" b="0" i="0" u="none" strike="noStrike" dirty="0">
                <a:latin typeface="Arial"/>
                <a:cs typeface="Arial"/>
              </a:rPr>
              <a:t>Un </a:t>
            </a:r>
            <a:r>
              <a:rPr lang="es" sz="1400" b="1" i="0" u="none" strike="noStrike" dirty="0">
                <a:latin typeface="Arial"/>
                <a:cs typeface="Arial"/>
              </a:rPr>
              <a:t>abogado</a:t>
            </a:r>
            <a:r>
              <a:rPr lang="es" sz="1400" b="0" i="0" u="none" strike="noStrike" dirty="0">
                <a:latin typeface="Arial"/>
                <a:cs typeface="Arial"/>
              </a:rPr>
              <a:t> con una licencia válida para practicar la abogacía.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55A2FC-4C9F-C915-3A81-CE3AD5F026B6}"/>
              </a:ext>
            </a:extLst>
          </p:cNvPr>
          <p:cNvSpPr txBox="1"/>
          <p:nvPr/>
        </p:nvSpPr>
        <p:spPr>
          <a:xfrm>
            <a:off x="1240994" y="2063162"/>
            <a:ext cx="735299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s" sz="1400" b="0" i="0" u="none" strike="noStrike" kern="100" dirty="0">
                <a:latin typeface="Arial"/>
                <a:ea typeface="等线"/>
                <a:cs typeface="Arial"/>
              </a:rPr>
              <a:t>Un </a:t>
            </a:r>
            <a:r>
              <a:rPr lang="es" sz="1400" b="1" i="0" u="none" strike="noStrike" kern="100" dirty="0">
                <a:latin typeface="Arial"/>
                <a:ea typeface="等线"/>
                <a:cs typeface="Arial"/>
              </a:rPr>
              <a:t>"representante acreditado"</a:t>
            </a:r>
            <a:r>
              <a:rPr lang="es" sz="1400" b="0" i="0" u="none" strike="noStrike" kern="100" dirty="0">
                <a:latin typeface="Arial"/>
                <a:ea typeface="等线"/>
                <a:cs typeface="Arial"/>
              </a:rPr>
              <a:t> que trabaja para una organización sin fines de lucro y que ha recibido la capacitación y la autorización especial del gobierno de los Estados Unidos para ayudar a las personas con casos de inmigración. Puede buscar la organización y la persona en la </a:t>
            </a:r>
            <a:r>
              <a:rPr lang="es" sz="1400" b="0" i="0" u="none" strike="noStrike" dirty="0">
                <a:latin typeface="Arial"/>
                <a:cs typeface="Arial"/>
              </a:rPr>
              <a:t>lista</a:t>
            </a:r>
            <a:r>
              <a:rPr lang="es" sz="1400" b="0" i="0" u="none" strike="noStrike" kern="100" dirty="0">
                <a:latin typeface="Arial"/>
                <a:ea typeface="等线"/>
                <a:cs typeface="Arial"/>
              </a:rPr>
              <a:t> de </a:t>
            </a:r>
            <a:r>
              <a:rPr lang="es" sz="1400" b="0" i="0" u="sng" strike="noStrike" dirty="0">
                <a:solidFill>
                  <a:srgbClr val="316FA9"/>
                </a:solidFill>
                <a:latin typeface="Arial"/>
                <a:cs typeface="Arial"/>
              </a:rPr>
              <a:t>representantes</a:t>
            </a:r>
            <a:r>
              <a:rPr lang="es" sz="1400" b="0" i="0" u="none" strike="noStrike" kern="100" dirty="0">
                <a:latin typeface="Arial"/>
                <a:ea typeface="等线"/>
                <a:cs typeface="Arial"/>
              </a:rPr>
              <a:t> </a:t>
            </a:r>
            <a:r>
              <a:rPr lang="es" sz="1400" b="0" i="0" u="none" strike="noStrike" dirty="0">
                <a:latin typeface="Arial"/>
                <a:cs typeface="Arial"/>
              </a:rPr>
              <a:t>acreditados </a:t>
            </a:r>
            <a:r>
              <a:rPr lang="es" sz="1400" b="0" i="0" u="none" strike="noStrike" kern="100" dirty="0">
                <a:latin typeface="Arial"/>
                <a:ea typeface="等线"/>
                <a:cs typeface="Arial"/>
              </a:rPr>
              <a:t>del gobierno.</a:t>
            </a:r>
            <a:endParaRPr lang="zh-CN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67A53C-A0EE-EFE6-856E-9FDFA29CC0B1}"/>
              </a:ext>
            </a:extLst>
          </p:cNvPr>
          <p:cNvSpPr txBox="1"/>
          <p:nvPr/>
        </p:nvSpPr>
        <p:spPr>
          <a:xfrm>
            <a:off x="1240995" y="3410093"/>
            <a:ext cx="7848003" cy="438251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s" sz="1400" b="0" i="0" u="none" strike="noStrike">
                <a:latin typeface="Arial"/>
                <a:cs typeface="Arial"/>
              </a:rPr>
              <a:t>Los notarios públicos (o «notarios») no son abogados en los Estados Unidos y </a:t>
            </a:r>
            <a:r>
              <a:rPr lang="es" sz="1400" b="0" i="0" u="sng" strike="noStrike">
                <a:latin typeface="Arial"/>
                <a:cs typeface="Arial"/>
              </a:rPr>
              <a:t>no pueden prestar asesoramiento legal.</a:t>
            </a:r>
            <a:endParaRPr lang="zh-CN" altLang="en-US" sz="1200" b="1" u="sng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549E76-8347-AA29-89F5-DF4821FB1EB8}"/>
              </a:ext>
            </a:extLst>
          </p:cNvPr>
          <p:cNvSpPr txBox="1"/>
          <p:nvPr/>
        </p:nvSpPr>
        <p:spPr>
          <a:xfrm>
            <a:off x="1240994" y="3991025"/>
            <a:ext cx="7903006" cy="112295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 anchorCtr="0">
            <a:noAutofit/>
          </a:bodyPr>
          <a:lstStyle/>
          <a:p>
            <a:pPr rtl="0"/>
            <a:r>
              <a:rPr lang="es" sz="1400" b="0" i="0" u="none" strike="noStrike" dirty="0">
                <a:latin typeface="Arial"/>
                <a:cs typeface="Arial"/>
              </a:rPr>
              <a:t>A otras personas les gustan los intérpretes o los preparadores de impuestos. Los intérpretes pueden ayudar a traducir documentos importantes a veces necesarios para casos de inmigración y los preparadores pueden rellenar el formulario únicamente con la información facilitada por el solicitante, pero </a:t>
            </a:r>
            <a:r>
              <a:rPr lang="es" sz="1400" b="0" i="0" u="sng" strike="noStrike" dirty="0">
                <a:latin typeface="Arial"/>
                <a:cs typeface="Arial"/>
              </a:rPr>
              <a:t>no pueden prestar asesoramiento legal.</a:t>
            </a:r>
            <a:endParaRPr lang="zh-CN" altLang="en-US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6"/>
          <p:cNvSpPr txBox="1">
            <a:spLocks noGrp="1"/>
          </p:cNvSpPr>
          <p:nvPr>
            <p:ph type="title"/>
          </p:nvPr>
        </p:nvSpPr>
        <p:spPr>
          <a:xfrm>
            <a:off x="628650" y="111900"/>
            <a:ext cx="7013400" cy="83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300" b="1" i="0" u="none" strike="noStrike">
                <a:latin typeface="Roboto"/>
              </a:rPr>
              <a:t>¿Qué debo hacer si he sido víctima de un fraude?</a:t>
            </a:r>
            <a:endParaRPr/>
          </a:p>
        </p:txBody>
      </p:sp>
      <p:sp>
        <p:nvSpPr>
          <p:cNvPr id="619" name="Google Shape;619;p86"/>
          <p:cNvSpPr txBox="1">
            <a:spLocks noGrp="1"/>
          </p:cNvSpPr>
          <p:nvPr>
            <p:ph type="body" idx="1"/>
          </p:nvPr>
        </p:nvSpPr>
        <p:spPr>
          <a:xfrm>
            <a:off x="628650" y="11279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 b="0" i="0" u="none" strike="noStrike" dirty="0">
                <a:latin typeface="Roboto"/>
              </a:rPr>
              <a:t>¡Puede hacer un informe! Esto podría ayudar a proteger a los demás y también a resolver su situación. Puede presentar informes a: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ct val="0"/>
              </a:spcAft>
              <a:buSzPts val="2100"/>
              <a:buChar char="•"/>
            </a:pPr>
            <a:r>
              <a:rPr lang="es" sz="1800" b="0" i="0" u="none" strike="noStrike" dirty="0">
                <a:solidFill>
                  <a:srgbClr val="000000"/>
                </a:solidFill>
                <a:latin typeface="Roboto"/>
              </a:rPr>
              <a:t>La Oficina del Fiscal General de Massachusetts: (617) 963-2917 o </a:t>
            </a:r>
            <a:r>
              <a:rPr lang="es" sz="1800" b="0" i="0" u="sng" strike="noStrike" dirty="0">
                <a:solidFill>
                  <a:srgbClr val="0563C1"/>
                </a:solidFill>
                <a:latin typeface="Roboto"/>
                <a:hlinkClick r:id="rId3"/>
              </a:rPr>
              <a:t>https://www.eform.ago.state.ma.us/ago_eforms/forms/piac_ecomplaint.action</a:t>
            </a:r>
            <a:r>
              <a:rPr lang="es" sz="1800" b="0" i="0" u="none" strike="noStrike" dirty="0">
                <a:latin typeface="Roboto"/>
              </a:rPr>
              <a:t> </a:t>
            </a:r>
            <a:endParaRPr sz="1800" dirty="0"/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Char char="•"/>
            </a:pPr>
            <a:r>
              <a:rPr lang="es" sz="1800" b="0" i="0" u="none" strike="noStrike" dirty="0">
                <a:solidFill>
                  <a:srgbClr val="000000"/>
                </a:solidFill>
                <a:latin typeface="Roboto"/>
              </a:rPr>
              <a:t>Junta de Supervisores de Colegios de Abogados: </a:t>
            </a:r>
            <a:r>
              <a:rPr lang="es" sz="1800" b="0" i="0" u="sng" strike="noStrike" dirty="0">
                <a:solidFill>
                  <a:srgbClr val="0563C1"/>
                </a:solidFill>
                <a:latin typeface="Roboto"/>
                <a:hlinkClick r:id="rId4"/>
              </a:rPr>
              <a:t>https://www.massbbo.org/s/complaints</a:t>
            </a:r>
            <a:r>
              <a:rPr lang="es" sz="1800" b="0" i="0" u="none" strike="noStrike" dirty="0">
                <a:latin typeface="Roboto"/>
              </a:rPr>
              <a:t> </a:t>
            </a:r>
            <a:endParaRPr sz="1800" dirty="0"/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100"/>
              <a:buChar char="•"/>
            </a:pPr>
            <a:r>
              <a:rPr lang="es" sz="1800" b="0" i="0" u="none" strike="noStrike" dirty="0">
                <a:solidFill>
                  <a:srgbClr val="000000"/>
                </a:solidFill>
                <a:latin typeface="Roboto"/>
              </a:rPr>
              <a:t>El Programa de Prevención de Fraudes y Abusos del Tribunal de Inmigración (si ya está en el Tribunal de Inmigración): (703) 305-0470 o EOIR.Fraud.Program@usdoj.gov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7"/>
          <p:cNvSpPr txBox="1">
            <a:spLocks noGrp="1"/>
          </p:cNvSpPr>
          <p:nvPr>
            <p:ph type="title"/>
          </p:nvPr>
        </p:nvSpPr>
        <p:spPr>
          <a:xfrm>
            <a:off x="628650" y="434344"/>
            <a:ext cx="702945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300" b="1" i="0" u="none" strike="noStrike" dirty="0">
                <a:latin typeface="Roboto"/>
              </a:rPr>
              <a:t>Recursos legales sobre inmigración </a:t>
            </a:r>
            <a:endParaRPr dirty="0"/>
          </a:p>
        </p:txBody>
      </p:sp>
      <p:sp>
        <p:nvSpPr>
          <p:cNvPr id="626" name="Google Shape;626;p87"/>
          <p:cNvSpPr txBox="1">
            <a:spLocks noGrp="1"/>
          </p:cNvSpPr>
          <p:nvPr>
            <p:ph type="body" idx="1"/>
          </p:nvPr>
        </p:nvSpPr>
        <p:spPr>
          <a:xfrm>
            <a:off x="444500" y="1156000"/>
            <a:ext cx="5840925" cy="3449100"/>
          </a:xfrm>
          <a:prstGeom prst="rect">
            <a:avLst/>
          </a:prstGeom>
        </p:spPr>
        <p:txBody>
          <a:bodyPr spcFirstLastPara="1" wrap="square" lIns="91425" tIns="36575" rIns="91425" bIns="91425" anchor="t" anchorCtr="0">
            <a:noAutofit/>
          </a:bodyPr>
          <a:lstStyle/>
          <a:p>
            <a:pPr marL="342900" lvl="0" indent="-294322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15789"/>
              <a:buChar char="•"/>
            </a:pPr>
            <a:r>
              <a:rPr lang="es" sz="1800" b="0" i="0" u="none" strike="noStrike" dirty="0">
                <a:latin typeface="Arial"/>
                <a:ea typeface="Arial"/>
                <a:cs typeface="Arial"/>
                <a:sym typeface="Arial"/>
              </a:rPr>
              <a:t>Directorio de servicios legales en Massachusetts: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7082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1600" b="0" i="0" u="none" strike="noStrike" dirty="0">
                <a:latin typeface="Arial"/>
                <a:ea typeface="Arial"/>
                <a:cs typeface="Arial"/>
                <a:sym typeface="Arial"/>
              </a:rPr>
              <a:t>Buscador de Recursos Legales de Massachusetts: </a:t>
            </a:r>
            <a:r>
              <a:rPr lang="es" sz="1600" b="0" i="0" u="sng" strike="noStrike" dirty="0">
                <a:solidFill>
                  <a:srgbClr val="058CE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https://masslrf.org/en/home</a:t>
            </a:r>
            <a:r>
              <a:rPr lang="es" sz="1600" b="0" i="0" u="none" strike="noStrike" dirty="0">
                <a:solidFill>
                  <a:srgbClr val="058C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58C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7082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1600" b="0" i="0" u="none" strike="noStrike" dirty="0">
                <a:latin typeface="Arial"/>
                <a:ea typeface="Arial"/>
                <a:cs typeface="Arial"/>
                <a:sym typeface="Arial"/>
              </a:rPr>
              <a:t>Lista de servicios legales del Tribunal de Inmigración: </a:t>
            </a:r>
            <a:r>
              <a:rPr lang="es" sz="1600" b="0" i="0" u="sng" strike="noStrike" dirty="0">
                <a:solidFill>
                  <a:srgbClr val="058CE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https://www.justice.gov/eoir/file/ProBonoMA/download</a:t>
            </a:r>
            <a:r>
              <a:rPr lang="es" sz="1600" b="0" i="0" u="none" strike="noStrike" dirty="0">
                <a:solidFill>
                  <a:srgbClr val="058C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58C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5908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91428"/>
              <a:buChar char="•"/>
            </a:pPr>
            <a:r>
              <a:rPr lang="es" sz="1600" b="0" i="0" u="none" strike="noStrike" dirty="0">
                <a:latin typeface="Arial"/>
                <a:ea typeface="Arial"/>
                <a:cs typeface="Arial"/>
                <a:sym typeface="Arial"/>
              </a:rPr>
              <a:t>Consultas gratuitas en la ciudad de Boston: </a:t>
            </a:r>
            <a:r>
              <a:rPr lang="es" sz="1600" b="0" i="0" u="sng" strike="noStrike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https://masslrf.org/en/programs/view/boston_immig_clinic</a:t>
            </a:r>
            <a:r>
              <a:rPr lang="es" sz="1600" b="0" i="0" u="none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58C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432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5789"/>
              <a:buChar char="•"/>
            </a:pPr>
            <a:r>
              <a:rPr lang="es" sz="1800" b="0" i="0" u="none" strike="noStrike" dirty="0">
                <a:latin typeface="Arial"/>
                <a:ea typeface="Arial"/>
                <a:cs typeface="Arial"/>
                <a:sym typeface="Arial"/>
              </a:rPr>
              <a:t>Directorio de Servicios Legales fuera de Massachusetts: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7082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1600" b="0" i="0" u="none" strike="noStrike" dirty="0">
                <a:latin typeface="Arial"/>
                <a:ea typeface="Arial"/>
                <a:cs typeface="Arial"/>
                <a:sym typeface="Arial"/>
              </a:rPr>
              <a:t>Directorio Legal de la Red de Defensores de la Inmigración: </a:t>
            </a:r>
            <a:r>
              <a:rPr lang="es" sz="1600" b="0" i="0" u="sng" strike="noStrike" dirty="0">
                <a:solidFill>
                  <a:srgbClr val="058CE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https://www.immigrationadvocates.org/legaldirectory/</a:t>
            </a:r>
            <a:r>
              <a:rPr lang="es" sz="1600" b="0" i="0" u="none" strike="noStrike" dirty="0">
                <a:solidFill>
                  <a:srgbClr val="058C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58C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87" title="Legal Services - Free of Charge Creative Commons Legal 6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1625" y="1806769"/>
            <a:ext cx="2553774" cy="17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8"/>
          <p:cNvSpPr txBox="1">
            <a:spLocks noGrp="1"/>
          </p:cNvSpPr>
          <p:nvPr>
            <p:ph type="ctrTitle"/>
          </p:nvPr>
        </p:nvSpPr>
        <p:spPr>
          <a:xfrm>
            <a:off x="1143000" y="841775"/>
            <a:ext cx="5514300" cy="678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500" b="0" i="0" u="none" strike="noStrike">
                <a:latin typeface="Roboto"/>
              </a:rPr>
              <a:t>Más recursos</a:t>
            </a:r>
            <a:endParaRPr/>
          </a:p>
        </p:txBody>
      </p:sp>
      <p:pic>
        <p:nvPicPr>
          <p:cNvPr id="633" name="Google Shape;63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25" y="1652525"/>
            <a:ext cx="3318325" cy="33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583066" y="77445"/>
            <a:ext cx="838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 dirty="0">
                <a:latin typeface="Roboto"/>
              </a:rPr>
              <a:t>El Sistema de Inmigración: </a:t>
            </a:r>
            <a:br>
              <a:rPr lang="es" sz="3000" b="1" i="0" u="none" strike="noStrike" dirty="0">
                <a:latin typeface="Roboto"/>
              </a:rPr>
            </a:br>
            <a:r>
              <a:rPr lang="es" sz="3000" b="1" i="0" u="none" strike="noStrike" dirty="0">
                <a:latin typeface="Roboto"/>
              </a:rPr>
              <a:t>Departamento de Seguridad Nacional</a:t>
            </a:r>
            <a:endParaRPr dirty="0"/>
          </a:p>
        </p:txBody>
      </p:sp>
      <p:sp>
        <p:nvSpPr>
          <p:cNvPr id="325" name="Google Shape;325;p55"/>
          <p:cNvSpPr txBox="1">
            <a:spLocks noGrp="1"/>
          </p:cNvSpPr>
          <p:nvPr>
            <p:ph type="body" idx="1"/>
          </p:nvPr>
        </p:nvSpPr>
        <p:spPr>
          <a:xfrm>
            <a:off x="481615" y="1305606"/>
            <a:ext cx="80337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508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000"/>
              <a:buNone/>
            </a:pPr>
            <a:endParaRPr sz="2000"/>
          </a:p>
          <a:p>
            <a:pPr marL="279400" lvl="1" indent="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100"/>
              <a:buNone/>
            </a:pPr>
            <a:endParaRPr/>
          </a:p>
        </p:txBody>
      </p:sp>
      <p:grpSp>
        <p:nvGrpSpPr>
          <p:cNvPr id="326" name="Google Shape;326;p55"/>
          <p:cNvGrpSpPr/>
          <p:nvPr/>
        </p:nvGrpSpPr>
        <p:grpSpPr>
          <a:xfrm>
            <a:off x="1537716" y="1238438"/>
            <a:ext cx="5921380" cy="3642767"/>
            <a:chOff x="0" y="0"/>
            <a:chExt cx="6400800" cy="4622799"/>
          </a:xfrm>
        </p:grpSpPr>
        <p:sp>
          <p:nvSpPr>
            <p:cNvPr id="327" name="Google Shape;327;p55"/>
            <p:cNvSpPr/>
            <p:nvPr/>
          </p:nvSpPr>
          <p:spPr>
            <a:xfrm>
              <a:off x="0" y="0"/>
              <a:ext cx="6400800" cy="2080200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8240"/>
              </a:srgbClr>
            </a:solidFill>
            <a:ln w="12700" cap="flat" cmpd="sng">
              <a:solidFill>
                <a:srgbClr val="CCD3EA">
                  <a:alpha val="8824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5"/>
            <p:cNvSpPr/>
            <p:nvPr/>
          </p:nvSpPr>
          <p:spPr>
            <a:xfrm>
              <a:off x="192024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5"/>
            <p:cNvSpPr/>
            <p:nvPr/>
          </p:nvSpPr>
          <p:spPr>
            <a:xfrm rot="10800000">
              <a:off x="192159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5"/>
            <p:cNvSpPr txBox="1"/>
            <p:nvPr/>
          </p:nvSpPr>
          <p:spPr>
            <a:xfrm>
              <a:off x="249848" y="2080258"/>
              <a:ext cx="1764600" cy="2538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90675" bIns="90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" sz="15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Policía de Inmigración / Aplicación de la Ley, Detención y Deportación, representación del DHS en procedimientos de inmigración</a:t>
              </a:r>
              <a:endParaRPr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5"/>
            <p:cNvSpPr/>
            <p:nvPr/>
          </p:nvSpPr>
          <p:spPr>
            <a:xfrm>
              <a:off x="2260282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5"/>
            <p:cNvSpPr/>
            <p:nvPr/>
          </p:nvSpPr>
          <p:spPr>
            <a:xfrm rot="10800000">
              <a:off x="2260417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5"/>
            <p:cNvSpPr txBox="1"/>
            <p:nvPr/>
          </p:nvSpPr>
          <p:spPr>
            <a:xfrm>
              <a:off x="2318106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90675" bIns="90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" sz="15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Aplicación de la ley en la frontera y en un radio de 160 km de la frontera, puestos de control y puertos de entrada</a:t>
              </a:r>
              <a:endParaRPr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5"/>
            <p:cNvSpPr/>
            <p:nvPr/>
          </p:nvSpPr>
          <p:spPr>
            <a:xfrm>
              <a:off x="4328541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5"/>
            <p:cNvSpPr/>
            <p:nvPr/>
          </p:nvSpPr>
          <p:spPr>
            <a:xfrm rot="10800000">
              <a:off x="4328676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5"/>
            <p:cNvSpPr txBox="1"/>
            <p:nvPr/>
          </p:nvSpPr>
          <p:spPr>
            <a:xfrm>
              <a:off x="4386365" y="2080258"/>
              <a:ext cx="1880101" cy="2538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90675" bIns="90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" sz="15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Adjudica las peticiones de beneficios de inmigración (asilo, tarjetas de residente permanente, ciudadanía, visados especiales).</a:t>
              </a:r>
              <a:endParaRPr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55"/>
          <p:cNvSpPr txBox="1"/>
          <p:nvPr/>
        </p:nvSpPr>
        <p:spPr>
          <a:xfrm>
            <a:off x="1920047" y="1550771"/>
            <a:ext cx="1329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 de Inmigración y Control de Aduanas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5"/>
          <p:cNvSpPr txBox="1"/>
          <p:nvPr/>
        </p:nvSpPr>
        <p:spPr>
          <a:xfrm>
            <a:off x="3932393" y="1550771"/>
            <a:ext cx="113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Aduanas y Protección de Fronteras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5"/>
          <p:cNvSpPr txBox="1"/>
          <p:nvPr/>
        </p:nvSpPr>
        <p:spPr>
          <a:xfrm>
            <a:off x="5659889" y="1457286"/>
            <a:ext cx="1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Servicios de Ciudadanía e Inmigración de los Estados Unidos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>
          <a:xfrm>
            <a:off x="643079" y="263110"/>
            <a:ext cx="6574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2700"/>
              <a:buFont typeface="Roboto"/>
              <a:buNone/>
            </a:pPr>
            <a:r>
              <a:rPr lang="es" sz="2700" b="1" i="0" u="none" strike="noStrike" dirty="0">
                <a:latin typeface="Roboto"/>
              </a:rPr>
              <a:t>Cómo pueden entrar en contacto con el Servicio de Inmigración</a:t>
            </a:r>
            <a:endParaRPr dirty="0"/>
          </a:p>
        </p:txBody>
      </p:sp>
      <p:sp>
        <p:nvSpPr>
          <p:cNvPr id="346" name="Google Shape;346;p56"/>
          <p:cNvSpPr txBox="1">
            <a:spLocks noGrp="1"/>
          </p:cNvSpPr>
          <p:nvPr>
            <p:ph type="body" idx="1"/>
          </p:nvPr>
        </p:nvSpPr>
        <p:spPr>
          <a:xfrm>
            <a:off x="840973" y="976675"/>
            <a:ext cx="7239000" cy="35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800"/>
              <a:buNone/>
            </a:pPr>
            <a:endParaRPr sz="2800" dirty="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400"/>
              <a:buChar char="•"/>
            </a:pPr>
            <a:r>
              <a:rPr lang="es" sz="2400" b="0" i="0" u="none" strike="noStrike" dirty="0">
                <a:latin typeface="Roboto"/>
              </a:rPr>
              <a:t>Contacto con el sistema penal</a:t>
            </a:r>
            <a:endParaRPr sz="2400" dirty="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u="none" strike="noStrike" dirty="0">
                <a:latin typeface="Roboto"/>
              </a:rPr>
              <a:t>Solicitar un beneficio en USCIS, mientras se tiene una orden de expulsión o un cargo criminal</a:t>
            </a:r>
            <a:endParaRPr sz="2400" dirty="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400"/>
              <a:buChar char="•"/>
            </a:pPr>
            <a:r>
              <a:rPr lang="es" sz="2400" b="0" i="0" u="none" strike="noStrike" dirty="0">
                <a:latin typeface="Roboto"/>
              </a:rPr>
              <a:t>Titulares de la tarjeta de residencia permanente que regresan de viaje</a:t>
            </a:r>
            <a:endParaRPr sz="2400" dirty="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400"/>
              <a:buChar char="•"/>
            </a:pPr>
            <a:r>
              <a:rPr lang="es" sz="2400" b="0" i="0" u="none" strike="noStrike" dirty="0">
                <a:latin typeface="Roboto"/>
              </a:rPr>
              <a:t>Redadas y aplicación selectiva de la ley</a:t>
            </a:r>
            <a:endParaRPr sz="2400" dirty="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u="none" strike="noStrike" dirty="0">
                <a:latin typeface="Roboto"/>
              </a:rPr>
              <a:t>Otras circunstancias limitadas</a:t>
            </a:r>
            <a:endParaRPr sz="2400" dirty="0"/>
          </a:p>
        </p:txBody>
      </p:sp>
      <p:pic>
        <p:nvPicPr>
          <p:cNvPr id="347" name="Google Shape;34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350" y="3259976"/>
            <a:ext cx="18132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077" y="1197724"/>
            <a:ext cx="1885950" cy="60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541795" y="420103"/>
            <a:ext cx="5289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>
                <a:latin typeface="Roboto"/>
              </a:rPr>
              <a:t>Razones de la deportación</a:t>
            </a:r>
            <a:endParaRPr/>
          </a:p>
        </p:txBody>
      </p:sp>
      <p:grpSp>
        <p:nvGrpSpPr>
          <p:cNvPr id="355" name="Google Shape;355;p57"/>
          <p:cNvGrpSpPr/>
          <p:nvPr/>
        </p:nvGrpSpPr>
        <p:grpSpPr>
          <a:xfrm>
            <a:off x="-2709229" y="629725"/>
            <a:ext cx="11016180" cy="4920750"/>
            <a:chOff x="-5510474" y="-843685"/>
            <a:chExt cx="12910090" cy="6561000"/>
          </a:xfrm>
        </p:grpSpPr>
        <p:sp>
          <p:nvSpPr>
            <p:cNvPr id="356" name="Google Shape;356;p57"/>
            <p:cNvSpPr/>
            <p:nvPr/>
          </p:nvSpPr>
          <p:spPr>
            <a:xfrm>
              <a:off x="-5510474" y="-843685"/>
              <a:ext cx="6561000" cy="6561000"/>
            </a:xfrm>
            <a:prstGeom prst="blockArc">
              <a:avLst>
                <a:gd name="adj1" fmla="val 18900000"/>
                <a:gd name="adj2" fmla="val 2700000"/>
                <a:gd name="adj3" fmla="val 329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7"/>
            <p:cNvSpPr/>
            <p:nvPr/>
          </p:nvSpPr>
          <p:spPr>
            <a:xfrm>
              <a:off x="533371" y="380999"/>
              <a:ext cx="68496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7"/>
            <p:cNvSpPr txBox="1"/>
            <p:nvPr/>
          </p:nvSpPr>
          <p:spPr>
            <a:xfrm>
              <a:off x="533371" y="380999"/>
              <a:ext cx="68496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lang="es" sz="18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Falta de estatus legal 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7"/>
            <p:cNvSpPr/>
            <p:nvPr/>
          </p:nvSpPr>
          <p:spPr>
            <a:xfrm>
              <a:off x="81404" y="280971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7"/>
            <p:cNvSpPr/>
            <p:nvPr/>
          </p:nvSpPr>
          <p:spPr>
            <a:xfrm>
              <a:off x="979880" y="1208889"/>
              <a:ext cx="6419700" cy="13311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7"/>
            <p:cNvSpPr txBox="1"/>
            <p:nvPr/>
          </p:nvSpPr>
          <p:spPr>
            <a:xfrm>
              <a:off x="963271" y="1175551"/>
              <a:ext cx="64197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s" sz="17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Motivos penales, entre ellos: 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lt1"/>
                </a:buClr>
                <a:buSzPts val="900"/>
                <a:buFont typeface="Roboto"/>
                <a:buNone/>
              </a:pPr>
              <a:r>
                <a:rPr lang="es" sz="1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Casi todas las condenas por drogas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lt1"/>
                </a:buClr>
                <a:buSzPts val="800"/>
                <a:buFont typeface="Roboto"/>
                <a:buNone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 Violencia doméstica, violación de una orden de protección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lt1"/>
                </a:buClr>
                <a:buSzPts val="800"/>
                <a:buFont typeface="Roboto"/>
                <a:buNone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 Algunos robos, fraudes, ¡y mucho más!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7"/>
            <p:cNvSpPr/>
            <p:nvPr/>
          </p:nvSpPr>
          <p:spPr>
            <a:xfrm>
              <a:off x="511269" y="1405833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7"/>
            <p:cNvSpPr/>
            <p:nvPr/>
          </p:nvSpPr>
          <p:spPr>
            <a:xfrm>
              <a:off x="979880" y="2776817"/>
              <a:ext cx="64197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7"/>
            <p:cNvSpPr txBox="1"/>
            <p:nvPr/>
          </p:nvSpPr>
          <p:spPr>
            <a:xfrm>
              <a:off x="979905" y="2770967"/>
              <a:ext cx="64197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43800" rIns="43800" bIns="4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700"/>
                <a:buFont typeface="Roboto"/>
                <a:buNone/>
              </a:pPr>
              <a:r>
                <a:rPr lang="es" sz="20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Infracciones en materia de inmigración / fraude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511281" y="2629170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550016" y="3749279"/>
              <a:ext cx="68496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7"/>
            <p:cNvSpPr txBox="1"/>
            <p:nvPr/>
          </p:nvSpPr>
          <p:spPr>
            <a:xfrm>
              <a:off x="550016" y="3749279"/>
              <a:ext cx="68496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43800" rIns="43800" bIns="4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700"/>
                <a:buFont typeface="Roboto"/>
                <a:buNone/>
              </a:pPr>
              <a:r>
                <a:rPr lang="es" sz="17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Asuntos relacionados con la seguridad (participación en bandas, terrorismo)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7"/>
            <p:cNvSpPr/>
            <p:nvPr/>
          </p:nvSpPr>
          <p:spPr>
            <a:xfrm>
              <a:off x="81404" y="3655557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57"/>
          <p:cNvSpPr/>
          <p:nvPr/>
        </p:nvSpPr>
        <p:spPr>
          <a:xfrm>
            <a:off x="6952479" y="1832667"/>
            <a:ext cx="2275500" cy="1428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7151067" y="1946350"/>
            <a:ext cx="1820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ocasiones, delitos relativamente menores y no violentos pueden provocar la deportación </a:t>
            </a:r>
            <a:r>
              <a:rPr lang="es" sz="11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s" sz="1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¡incluso para los titulares de la tarjeta de residencia permanente!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>
            <a:spLocks noGrp="1"/>
          </p:cNvSpPr>
          <p:nvPr>
            <p:ph type="title"/>
          </p:nvPr>
        </p:nvSpPr>
        <p:spPr>
          <a:xfrm>
            <a:off x="585839" y="434337"/>
            <a:ext cx="7605086" cy="34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 dirty="0">
                <a:latin typeface="Roboto"/>
              </a:rPr>
              <a:t>¿Quién corre el riesgo de ser deportado?</a:t>
            </a:r>
            <a:endParaRPr dirty="0"/>
          </a:p>
        </p:txBody>
      </p:sp>
      <p:sp>
        <p:nvSpPr>
          <p:cNvPr id="377" name="Google Shape;377;p58"/>
          <p:cNvSpPr txBox="1">
            <a:spLocks noGrp="1"/>
          </p:cNvSpPr>
          <p:nvPr>
            <p:ph type="body" idx="1"/>
          </p:nvPr>
        </p:nvSpPr>
        <p:spPr>
          <a:xfrm>
            <a:off x="304225" y="1179981"/>
            <a:ext cx="7886700" cy="352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0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200"/>
              <a:buChar char="•"/>
            </a:pPr>
            <a:r>
              <a:rPr lang="es" sz="2200" b="0" i="0" u="none" strike="noStrike" dirty="0">
                <a:latin typeface="Roboto"/>
              </a:rPr>
              <a:t>Cualquier persona que no sea ciudadana estadounidense puede ser vulnerable si está incursa en un motivo de deportación, como cargos penales o una orden previa de deportación.</a:t>
            </a:r>
            <a:endParaRPr sz="2300" dirty="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latin typeface="Roboto"/>
                <a:ea typeface="Roboto"/>
                <a:cs typeface="Roboto"/>
                <a:sym typeface="Roboto"/>
              </a:rPr>
              <a:t>Inmigrantes no autorizados / indocumentados </a:t>
            </a:r>
            <a:endParaRPr sz="2000" dirty="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latin typeface="Roboto"/>
                <a:ea typeface="Roboto"/>
                <a:cs typeface="Roboto"/>
                <a:sym typeface="Roboto"/>
              </a:rPr>
              <a:t>Personas con estatus de asilo o refugiado u otra forma de protección</a:t>
            </a:r>
            <a:endParaRPr sz="2000" dirty="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latin typeface="Roboto"/>
                <a:ea typeface="Roboto"/>
                <a:cs typeface="Roboto"/>
                <a:sym typeface="Roboto"/>
              </a:rPr>
              <a:t>Residentes legales permanentes (titulares de la tarjeta de residencia permanente)</a:t>
            </a:r>
            <a:endParaRPr sz="2000" dirty="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</a:pPr>
            <a:r>
              <a:rPr lang="es" sz="2000" b="0" i="0" u="none" strike="noStrike" dirty="0">
                <a:latin typeface="Roboto"/>
                <a:ea typeface="Roboto"/>
                <a:cs typeface="Roboto"/>
                <a:sym typeface="Roboto"/>
              </a:rPr>
              <a:t>No inmigrantes (visitantes, estudiantes, etc.)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8" name="Google Shape;37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4187" y="3629738"/>
            <a:ext cx="1613475" cy="10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ctrTitle"/>
          </p:nvPr>
        </p:nvSpPr>
        <p:spPr>
          <a:xfrm>
            <a:off x="951085" y="20889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Font typeface="Roboto"/>
              <a:buNone/>
            </a:pPr>
            <a:r>
              <a:rPr lang="es" sz="4500" b="0" i="0" u="none" strike="noStrike" dirty="0">
                <a:latin typeface="Roboto"/>
              </a:rPr>
              <a:t>Conozca sus derechos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Font typeface="Roboto"/>
              <a:buNone/>
            </a:pPr>
            <a:r>
              <a:rPr lang="es" sz="4500" b="0" i="0" u="none" strike="noStrike" dirty="0">
                <a:latin typeface="Roboto"/>
              </a:rPr>
              <a:t>en Interacciones con el Servicio de Inmigración</a:t>
            </a:r>
            <a:endParaRPr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564435" y="423635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s" sz="3000" b="1" i="0" u="none" strike="noStrike">
                <a:latin typeface="Roboto"/>
              </a:rPr>
              <a:t>Derechos básicos</a:t>
            </a:r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body" idx="1"/>
          </p:nvPr>
        </p:nvSpPr>
        <p:spPr>
          <a:xfrm>
            <a:off x="471500" y="1299450"/>
            <a:ext cx="8290200" cy="32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587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12530"/>
              </a:buClr>
              <a:buSzPts val="2500"/>
              <a:buChar char="•"/>
            </a:pPr>
            <a:r>
              <a:rPr lang="es" sz="2500" b="0" i="0" u="none" strike="noStrike" dirty="0">
                <a:latin typeface="Roboto"/>
              </a:rPr>
              <a:t>Todas las personas que viven en los Estados Unidos tienen ciertos derechos básicos en virtud de la Constitución de los Estados Unidos, independientemente de su estatus migratorio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800"/>
              <a:buNone/>
            </a:pPr>
            <a:endParaRPr sz="2500" dirty="0"/>
          </a:p>
          <a:p>
            <a:pPr marL="177800" lvl="0" indent="-15875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500"/>
              <a:buChar char="•"/>
            </a:pPr>
            <a:r>
              <a:rPr lang="es" sz="2500" b="0" i="0" u="none" strike="noStrike" dirty="0">
                <a:latin typeface="Roboto"/>
              </a:rPr>
              <a:t>Es importante reivindicar estos derechos</a:t>
            </a:r>
          </a:p>
          <a:p>
            <a:pPr marL="19050" lvl="0" indent="0" algn="l" rtl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12530"/>
              </a:buClr>
              <a:buSzPts val="2500"/>
              <a:buNone/>
            </a:pPr>
            <a:r>
              <a:rPr lang="es" sz="2500" b="0" i="0" u="none" strike="noStrike" dirty="0">
                <a:latin typeface="Roboto"/>
              </a:rPr>
              <a:t> y proteger nuestros derechos básicos</a:t>
            </a:r>
            <a:endParaRPr sz="1800" dirty="0"/>
          </a:p>
        </p:txBody>
      </p:sp>
      <p:pic>
        <p:nvPicPr>
          <p:cNvPr id="391" name="Google Shape;3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00" y="3060700"/>
            <a:ext cx="2613000" cy="183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7.205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 Powerpoin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RA Powerpoin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IRA Powerpoin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2782</Words>
  <Application>Microsoft Office PowerPoint</Application>
  <PresentationFormat>On-screen Show (16:9)</PresentationFormat>
  <Paragraphs>248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Raleway</vt:lpstr>
      <vt:lpstr>Roboto</vt:lpstr>
      <vt:lpstr>Arial</vt:lpstr>
      <vt:lpstr>Calibri</vt:lpstr>
      <vt:lpstr>Aharoni</vt:lpstr>
      <vt:lpstr>Poppins</vt:lpstr>
      <vt:lpstr>Roboto Slab</vt:lpstr>
      <vt:lpstr>Times New Roman</vt:lpstr>
      <vt:lpstr>Noto Sans Symbols</vt:lpstr>
      <vt:lpstr>Courier New</vt:lpstr>
      <vt:lpstr>Roboto Thin</vt:lpstr>
      <vt:lpstr>Simple Light</vt:lpstr>
      <vt:lpstr>MIRA Powerpoint Template</vt:lpstr>
      <vt:lpstr>MIRA Powerpoint Template</vt:lpstr>
      <vt:lpstr>MIRA Powerpoint Template</vt:lpstr>
      <vt:lpstr>Conozca sus derechos</vt:lpstr>
      <vt:lpstr>Conozca sus derechos:</vt:lpstr>
      <vt:lpstr>Breve descripción del Servicio de Inmigración</vt:lpstr>
      <vt:lpstr>El Sistema de Inmigración:  Departamento de Seguridad Nacional</vt:lpstr>
      <vt:lpstr>Cómo pueden entrar en contacto con el Servicio de Inmigración</vt:lpstr>
      <vt:lpstr>Razones de la deportación</vt:lpstr>
      <vt:lpstr>¿Quién corre el riesgo de ser deportado?</vt:lpstr>
      <vt:lpstr>Conozca sus derechos en Interacciones con el Servicio de Inmigración</vt:lpstr>
      <vt:lpstr>Derechos básicos</vt:lpstr>
      <vt:lpstr>Tarjeta de Derechos</vt:lpstr>
      <vt:lpstr>Si los servicios de inmigración llegan a su casa...</vt:lpstr>
      <vt:lpstr>¿Cuándo pueden entrar las Fuerzas del Orden en mi domicilio?</vt:lpstr>
      <vt:lpstr>Órdenes</vt:lpstr>
      <vt:lpstr>Licencias de conducir</vt:lpstr>
      <vt:lpstr>Si le detienen mientras conduce...</vt:lpstr>
      <vt:lpstr>Si Inmigración o la Policía le detienen  en público...</vt:lpstr>
      <vt:lpstr>Cómo estar preparado</vt:lpstr>
      <vt:lpstr>Arresto y detención</vt:lpstr>
      <vt:lpstr>Libertad bajo fianza</vt:lpstr>
      <vt:lpstr>Conozca sus Derechos: Preparación familiar</vt:lpstr>
      <vt:lpstr>Patria potestad</vt:lpstr>
      <vt:lpstr>Preparación familiar</vt:lpstr>
      <vt:lpstr>Preparación familiar</vt:lpstr>
      <vt:lpstr>Elaboración de un plan </vt:lpstr>
      <vt:lpstr>PowerPoint Presentation</vt:lpstr>
      <vt:lpstr>Documentos importantes</vt:lpstr>
      <vt:lpstr>Acceso a beneficios y cargas públicas</vt:lpstr>
      <vt:lpstr>Conclusiones clave </vt:lpstr>
      <vt:lpstr>Normativa de la Carga Pública</vt:lpstr>
      <vt:lpstr>Beneficios y cargas públicas</vt:lpstr>
      <vt:lpstr>La mayoría de los beneficios NO se consideran bajo la normativa actual</vt:lpstr>
      <vt:lpstr>¿Podría cambiar la normativa?</vt:lpstr>
      <vt:lpstr>Conozca sus derechos: Dónde obtener ayuda legal</vt:lpstr>
      <vt:lpstr>PowerPoint Presentation</vt:lpstr>
      <vt:lpstr>¿Qué debo hacer si he sido víctima de un fraude?</vt:lpstr>
      <vt:lpstr>Recursos legales sobre inmigración </vt:lpstr>
      <vt:lpstr>Más 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Flores, Irma (ORI)</dc:creator>
  <cp:lastModifiedBy>Flores, Irma (ORI)</cp:lastModifiedBy>
  <cp:revision>6</cp:revision>
  <dcterms:modified xsi:type="dcterms:W3CDTF">2024-11-20T16:03:23Z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1379682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